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Space Grotesk Light"/>
      <p:regular r:id="rId39"/>
      <p:bold r:id="rId40"/>
    </p:embeddedFont>
    <p:embeddedFont>
      <p:font typeface="Old Standard TT"/>
      <p:regular r:id="rId41"/>
      <p:bold r:id="rId42"/>
      <p:italic r:id="rId43"/>
    </p:embeddedFont>
    <p:embeddedFont>
      <p:font typeface="Space Grotesk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aceGroteskLight-bold.fntdata"/><Relationship Id="rId20" Type="http://schemas.openxmlformats.org/officeDocument/2006/relationships/slide" Target="slides/slide15.xml"/><Relationship Id="rId42" Type="http://schemas.openxmlformats.org/officeDocument/2006/relationships/font" Target="fonts/OldStandardTT-bold.fntdata"/><Relationship Id="rId41" Type="http://schemas.openxmlformats.org/officeDocument/2006/relationships/font" Target="fonts/OldStandardTT-regular.fntdata"/><Relationship Id="rId22" Type="http://schemas.openxmlformats.org/officeDocument/2006/relationships/slide" Target="slides/slide17.xml"/><Relationship Id="rId44" Type="http://schemas.openxmlformats.org/officeDocument/2006/relationships/font" Target="fonts/SpaceGrotesk-regular.fntdata"/><Relationship Id="rId21" Type="http://schemas.openxmlformats.org/officeDocument/2006/relationships/slide" Target="slides/slide16.xml"/><Relationship Id="rId43" Type="http://schemas.openxmlformats.org/officeDocument/2006/relationships/font" Target="fonts/OldStandardT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SpaceGrotes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SpaceGroteskLigh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9b00cf24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9b00cf24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9b00cf24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9b00cf24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9f56a94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9f56a94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9b00cf2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9b00cf2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a2484fbe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a2484fb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a2484fb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a2484fb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a48a4c1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a48a4c1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b6512a6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b6512a6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b6512a61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b6512a61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bcc40737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4bcc40737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bcc4073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bcc4073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a6aa0b55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a6aa0b55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b885ef386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4b885ef386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b885ef386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4b885ef386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b885ef386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4b885ef386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b885ef386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4b885ef386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4b885ef386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4b885ef386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4b885ef386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4b885ef386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a6aa0b55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4a6aa0b55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a6aa0b55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4a6aa0b55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4a6aa0b55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4a6aa0b55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bcc4073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bcc4073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4a6aa0b5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4a6aa0b5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4bcc40737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4bcc40737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4bcc40737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4bcc40737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4bcc40737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4bcc40737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bcc4073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bcc4073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bcc40737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bcc40737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97668bfc5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97668bfc5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9b00cf2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9b00cf2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9b00cf24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9b00cf24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b885ef3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b885ef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452202" y="3597510"/>
            <a:ext cx="351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ctrTitle"/>
          </p:nvPr>
        </p:nvSpPr>
        <p:spPr>
          <a:xfrm>
            <a:off x="1336075" y="1893300"/>
            <a:ext cx="72954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36075" y="3840650"/>
            <a:ext cx="72957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pace Grotesk Light"/>
              <a:buNone/>
              <a:defRPr sz="2000">
                <a:solidFill>
                  <a:schemeClr val="accent2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17075" y="2836100"/>
            <a:ext cx="761400" cy="1522800"/>
          </a:xfrm>
          <a:prstGeom prst="moon">
            <a:avLst>
              <a:gd fmla="val 5172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1474804" y="3597500"/>
            <a:ext cx="3456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417075" y="2836100"/>
            <a:ext cx="761400" cy="1522800"/>
          </a:xfrm>
          <a:prstGeom prst="moon">
            <a:avLst>
              <a:gd fmla="val 5172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Char char="●"/>
              <a:defRPr>
                <a:latin typeface="Space Grotesk"/>
                <a:ea typeface="Space Grotesk"/>
                <a:cs typeface="Space Grotesk"/>
                <a:sym typeface="Space Grotesk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○"/>
              <a:defRPr>
                <a:latin typeface="Space Grotesk"/>
                <a:ea typeface="Space Grotesk"/>
                <a:cs typeface="Space Grotesk"/>
                <a:sym typeface="Space Grotesk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■"/>
              <a:defRPr>
                <a:latin typeface="Space Grotesk"/>
                <a:ea typeface="Space Grotesk"/>
                <a:cs typeface="Space Grotesk"/>
                <a:sym typeface="Space Grotesk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●"/>
              <a:defRPr>
                <a:latin typeface="Space Grotesk"/>
                <a:ea typeface="Space Grotesk"/>
                <a:cs typeface="Space Grotesk"/>
                <a:sym typeface="Space Grotesk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○"/>
              <a:defRPr>
                <a:latin typeface="Space Grotesk"/>
                <a:ea typeface="Space Grotesk"/>
                <a:cs typeface="Space Grotesk"/>
                <a:sym typeface="Space Grotesk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■"/>
              <a:defRPr>
                <a:latin typeface="Space Grotesk"/>
                <a:ea typeface="Space Grotesk"/>
                <a:cs typeface="Space Grotesk"/>
                <a:sym typeface="Space Grotesk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●"/>
              <a:defRPr>
                <a:latin typeface="Space Grotesk"/>
                <a:ea typeface="Space Grotesk"/>
                <a:cs typeface="Space Grotesk"/>
                <a:sym typeface="Space Grotesk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○"/>
              <a:defRPr>
                <a:latin typeface="Space Grotesk"/>
                <a:ea typeface="Space Grotesk"/>
                <a:cs typeface="Space Grotesk"/>
                <a:sym typeface="Space Grotesk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Char char="■"/>
              <a:defRPr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b="1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ce Grotesk"/>
              <a:buChar char="●"/>
              <a:defRPr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>
              <a:buNone/>
              <a:defRPr b="1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11700" y="445025"/>
            <a:ext cx="306600" cy="613200"/>
          </a:xfrm>
          <a:prstGeom prst="moon">
            <a:avLst>
              <a:gd fmla="val 5172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30.png"/><Relationship Id="rId13" Type="http://schemas.openxmlformats.org/officeDocument/2006/relationships/image" Target="../media/image26.gif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5" Type="http://schemas.openxmlformats.org/officeDocument/2006/relationships/image" Target="../media/image47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5" Type="http://schemas.openxmlformats.org/officeDocument/2006/relationships/image" Target="../media/image23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38.gif"/><Relationship Id="rId5" Type="http://schemas.openxmlformats.org/officeDocument/2006/relationships/image" Target="../media/image5.png"/><Relationship Id="rId6" Type="http://schemas.openxmlformats.org/officeDocument/2006/relationships/image" Target="../media/image35.png"/><Relationship Id="rId7" Type="http://schemas.openxmlformats.org/officeDocument/2006/relationships/image" Target="../media/image43.jpg"/><Relationship Id="rId8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Relationship Id="rId4" Type="http://schemas.openxmlformats.org/officeDocument/2006/relationships/image" Target="../media/image41.png"/><Relationship Id="rId5" Type="http://schemas.openxmlformats.org/officeDocument/2006/relationships/image" Target="../media/image36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jpg"/><Relationship Id="rId4" Type="http://schemas.openxmlformats.org/officeDocument/2006/relationships/image" Target="../media/image48.gif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image" Target="../media/image4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4.png"/><Relationship Id="rId4" Type="http://schemas.openxmlformats.org/officeDocument/2006/relationships/image" Target="../media/image58.gif"/><Relationship Id="rId9" Type="http://schemas.openxmlformats.org/officeDocument/2006/relationships/image" Target="../media/image65.png"/><Relationship Id="rId5" Type="http://schemas.openxmlformats.org/officeDocument/2006/relationships/image" Target="../media/image56.gif"/><Relationship Id="rId6" Type="http://schemas.openxmlformats.org/officeDocument/2006/relationships/image" Target="../media/image60.gif"/><Relationship Id="rId7" Type="http://schemas.openxmlformats.org/officeDocument/2006/relationships/image" Target="../media/image55.png"/><Relationship Id="rId8" Type="http://schemas.openxmlformats.org/officeDocument/2006/relationships/image" Target="../media/image5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gif"/><Relationship Id="rId4" Type="http://schemas.openxmlformats.org/officeDocument/2006/relationships/image" Target="../media/image26.gif"/><Relationship Id="rId5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png"/><Relationship Id="rId4" Type="http://schemas.openxmlformats.org/officeDocument/2006/relationships/image" Target="../media/image16.png"/><Relationship Id="rId5" Type="http://schemas.openxmlformats.org/officeDocument/2006/relationships/image" Target="../media/image51.png"/><Relationship Id="rId6" Type="http://schemas.openxmlformats.org/officeDocument/2006/relationships/image" Target="../media/image6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image" Target="../media/image61.png"/><Relationship Id="rId5" Type="http://schemas.openxmlformats.org/officeDocument/2006/relationships/image" Target="../media/image66.png"/><Relationship Id="rId6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Relationship Id="rId4" Type="http://schemas.openxmlformats.org/officeDocument/2006/relationships/image" Target="../media/image16.png"/><Relationship Id="rId5" Type="http://schemas.openxmlformats.org/officeDocument/2006/relationships/image" Target="../media/image62.png"/><Relationship Id="rId6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46.jp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336075" y="1893300"/>
            <a:ext cx="72954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Lunatics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77"/>
              <a:t>Projets pour l’ingénieur - Prép’ISIMA 2</a:t>
            </a:r>
            <a:endParaRPr sz="3077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336075" y="3840650"/>
            <a:ext cx="72957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Maxime BOURSIER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Matéu MIRADE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Valentin PORTAIL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Robin VAN DE MERGHEL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Originalité : Phases d’exploration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139625"/>
            <a:ext cx="852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trike="sngStrike"/>
              <a:t>Tower Defense : Ressource proviennent des ennemis tués ?</a:t>
            </a:r>
            <a:endParaRPr strike="sngStrike"/>
          </a:p>
          <a:p>
            <a:pPr indent="0" lvl="0" marL="45720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6" name="Google Shape;146;p22"/>
          <p:cNvSpPr/>
          <p:nvPr/>
        </p:nvSpPr>
        <p:spPr>
          <a:xfrm rot="7015845">
            <a:off x="1838300" y="2010391"/>
            <a:ext cx="1029999" cy="21251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 flipH="1" rot="-7015504">
            <a:off x="6169276" y="1999734"/>
            <a:ext cx="1024900" cy="2135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172525" y="2700075"/>
            <a:ext cx="373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Ressources récupérées dans un monde de rêve généré procéduralement. Exploration en vue de dessus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5464775" y="2666150"/>
            <a:ext cx="256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Phases de tower-defense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=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Phases de survie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1">
            <a:off x="7078375" y="3045125"/>
            <a:ext cx="1836700" cy="18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600001">
            <a:off x="4170551" y="2826525"/>
            <a:ext cx="1836700" cy="18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250" y="3610250"/>
            <a:ext cx="6191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280500" y="3969275"/>
            <a:ext cx="6191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300" y="4180750"/>
            <a:ext cx="6191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595875" y="3969275"/>
            <a:ext cx="6191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3550" y="3534300"/>
            <a:ext cx="61912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755275" y="3874625"/>
            <a:ext cx="256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u="sng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6">
            <a:alphaModFix/>
          </a:blip>
          <a:srcRect b="32152" l="42139" r="0" t="0"/>
          <a:stretch/>
        </p:blipFill>
        <p:spPr>
          <a:xfrm>
            <a:off x="810857" y="3509125"/>
            <a:ext cx="2456846" cy="15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Inspirations</a:t>
            </a:r>
            <a:endParaRPr/>
          </a:p>
        </p:txBody>
      </p:sp>
      <p:grpSp>
        <p:nvGrpSpPr>
          <p:cNvPr id="164" name="Google Shape;164;p23"/>
          <p:cNvGrpSpPr/>
          <p:nvPr/>
        </p:nvGrpSpPr>
        <p:grpSpPr>
          <a:xfrm>
            <a:off x="618312" y="1460627"/>
            <a:ext cx="4161342" cy="2736808"/>
            <a:chOff x="618300" y="1270125"/>
            <a:chExt cx="4113624" cy="2675800"/>
          </a:xfrm>
        </p:grpSpPr>
        <p:pic>
          <p:nvPicPr>
            <p:cNvPr id="165" name="Google Shape;165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300" y="1270125"/>
              <a:ext cx="4113624" cy="23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3"/>
            <p:cNvSpPr txBox="1"/>
            <p:nvPr/>
          </p:nvSpPr>
          <p:spPr>
            <a:xfrm>
              <a:off x="618300" y="3584725"/>
              <a:ext cx="41136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1200">
                  <a:latin typeface="Space Grotesk"/>
                  <a:ea typeface="Space Grotesk"/>
                  <a:cs typeface="Space Grotesk"/>
                  <a:sym typeface="Space Grotesk"/>
                </a:rPr>
                <a:t>Kingdom Two Crowns</a:t>
              </a:r>
              <a:r>
                <a:rPr lang="fr" sz="1200">
                  <a:latin typeface="Space Grotesk"/>
                  <a:ea typeface="Space Grotesk"/>
                  <a:cs typeface="Space Grotesk"/>
                  <a:sym typeface="Space Grotesk"/>
                </a:rPr>
                <a:t>, Raw Fury, 2018</a:t>
              </a:r>
              <a:endParaRPr sz="1200"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168" name="Google Shape;168;p23"/>
          <p:cNvGrpSpPr/>
          <p:nvPr/>
        </p:nvGrpSpPr>
        <p:grpSpPr>
          <a:xfrm>
            <a:off x="5334150" y="1460650"/>
            <a:ext cx="3138300" cy="2736750"/>
            <a:chOff x="5182500" y="1460650"/>
            <a:chExt cx="3138300" cy="2736750"/>
          </a:xfrm>
        </p:grpSpPr>
        <p:sp>
          <p:nvSpPr>
            <p:cNvPr id="169" name="Google Shape;169;p23"/>
            <p:cNvSpPr txBox="1"/>
            <p:nvPr/>
          </p:nvSpPr>
          <p:spPr>
            <a:xfrm>
              <a:off x="5182500" y="3828100"/>
              <a:ext cx="313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1200">
                  <a:latin typeface="Space Grotesk"/>
                  <a:ea typeface="Space Grotesk"/>
                  <a:cs typeface="Space Grotesk"/>
                  <a:sym typeface="Space Grotesk"/>
                </a:rPr>
                <a:t>Yume Nikki</a:t>
              </a:r>
              <a:r>
                <a:rPr lang="fr" sz="1200">
                  <a:latin typeface="Space Grotesk"/>
                  <a:ea typeface="Space Grotesk"/>
                  <a:cs typeface="Space Grotesk"/>
                  <a:sym typeface="Space Grotesk"/>
                </a:rPr>
                <a:t>, Kikiyama, 2004</a:t>
              </a:r>
              <a:endParaRPr sz="1200"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pic>
          <p:nvPicPr>
            <p:cNvPr id="170" name="Google Shape;17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82500" y="1460650"/>
              <a:ext cx="3138174" cy="235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Univers du jeu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Objectif du jeu : Défendre une centrale électrique attaquée par des monstres lunaires, les Moonsters.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Conditions de défaite (L’une ou l’autre) 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Les Moonsters tuent le joueur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Les Moonsters détruisent la clôture menant à la centrale.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Ressources limitées au départ, mais qui augmentent au fil des vagues</a:t>
            </a:r>
            <a:endParaRPr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975" y="3297375"/>
            <a:ext cx="1716000" cy="15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00" y="3297381"/>
            <a:ext cx="5106351" cy="13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9650" y="360300"/>
            <a:ext cx="782650" cy="7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 amt="50000"/>
          </a:blip>
          <a:srcRect b="0" l="0" r="56835" t="0"/>
          <a:stretch/>
        </p:blipFill>
        <p:spPr>
          <a:xfrm>
            <a:off x="6096000" y="1171600"/>
            <a:ext cx="3048003" cy="39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56835" t="0"/>
          <a:stretch/>
        </p:blipFill>
        <p:spPr>
          <a:xfrm>
            <a:off x="0" y="1171600"/>
            <a:ext cx="3048003" cy="39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0" l="22441" r="19747" t="0"/>
          <a:stretch/>
        </p:blipFill>
        <p:spPr>
          <a:xfrm>
            <a:off x="0" y="2177775"/>
            <a:ext cx="3048000" cy="29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5">
            <a:alphaModFix/>
          </a:blip>
          <a:srcRect b="0" l="0" r="56835" t="0"/>
          <a:stretch/>
        </p:blipFill>
        <p:spPr>
          <a:xfrm>
            <a:off x="3048000" y="1171600"/>
            <a:ext cx="3048000" cy="3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0" y="3819469"/>
            <a:ext cx="3048000" cy="1324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Phases de jeu</a:t>
            </a:r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4975" y="4301075"/>
            <a:ext cx="515825" cy="8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78125" y="3918250"/>
            <a:ext cx="1386050" cy="1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9624" y="4690250"/>
            <a:ext cx="906525" cy="4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153000" y="1171600"/>
            <a:ext cx="274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Nuit</a:t>
            </a:r>
            <a:endParaRPr b="1" sz="1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Phase de combat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3201000" y="1171600"/>
            <a:ext cx="2742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Jour</a:t>
            </a:r>
            <a:endParaRPr b="1" sz="1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Phase de collecte de ressources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6249000" y="1171600"/>
            <a:ext cx="274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Soir</a:t>
            </a:r>
            <a:endParaRPr b="1" sz="1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Phase d’achat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4075" y="2180925"/>
            <a:ext cx="515825" cy="5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11">
            <a:alphaModFix/>
          </a:blip>
          <a:srcRect b="0" l="29374" r="24770" t="0"/>
          <a:stretch/>
        </p:blipFill>
        <p:spPr>
          <a:xfrm>
            <a:off x="6096000" y="3481775"/>
            <a:ext cx="3048003" cy="16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35825" y="3676175"/>
            <a:ext cx="1467425" cy="14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1750" y="3676175"/>
            <a:ext cx="1467425" cy="14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Aspects techniques</a:t>
            </a:r>
            <a:endParaRPr/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Moteur de jeu</a:t>
            </a:r>
            <a:endParaRPr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Ensemble de composants logiciels permettant de gérer les entrées-sorties, la physique, les graphismes…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/>
              <a:t>Unity </a:t>
            </a:r>
            <a:r>
              <a:rPr lang="fr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Créé en 2005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Moteur 2D et 3D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Scripts en C#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Beaucoup de plateformes supportées : Ordinateur (Windows, macOS, Linux…), Mobile (iOS, Android…), Console (PlayStation, Xbox…)</a:t>
            </a:r>
            <a:endParaRPr/>
          </a:p>
        </p:txBody>
      </p:sp>
      <p:sp>
        <p:nvSpPr>
          <p:cNvPr id="214" name="Google Shape;21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025" y="445025"/>
            <a:ext cx="1665269" cy="61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325" y="1374351"/>
            <a:ext cx="6543350" cy="304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Nuit : Phase de combat</a:t>
            </a:r>
            <a:endParaRPr/>
          </a:p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223925" y="3445850"/>
            <a:ext cx="107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Moonster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2979875" y="4421125"/>
            <a:ext cx="107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Bâtiment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7843675" y="3034775"/>
            <a:ext cx="10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Centrale électrique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1323550"/>
            <a:ext cx="130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Barre de vie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Pièces restantes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223925" y="2438888"/>
            <a:ext cx="10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Maison du joueur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8" name="Google Shape;228;p28"/>
          <p:cNvCxnSpPr>
            <a:stCxn id="223" idx="3"/>
          </p:cNvCxnSpPr>
          <p:nvPr/>
        </p:nvCxnSpPr>
        <p:spPr>
          <a:xfrm flipH="1" rot="10800000">
            <a:off x="1300325" y="3626600"/>
            <a:ext cx="1748100" cy="3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29" name="Google Shape;229;p28"/>
          <p:cNvCxnSpPr>
            <a:stCxn id="227" idx="3"/>
          </p:cNvCxnSpPr>
          <p:nvPr/>
        </p:nvCxnSpPr>
        <p:spPr>
          <a:xfrm>
            <a:off x="1300325" y="2715938"/>
            <a:ext cx="715200" cy="383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0" name="Google Shape;230;p28"/>
          <p:cNvCxnSpPr>
            <a:stCxn id="224" idx="0"/>
          </p:cNvCxnSpPr>
          <p:nvPr/>
        </p:nvCxnSpPr>
        <p:spPr>
          <a:xfrm flipH="1" rot="10800000">
            <a:off x="3518075" y="3525325"/>
            <a:ext cx="202200" cy="895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31" name="Google Shape;231;p28"/>
          <p:cNvSpPr txBox="1"/>
          <p:nvPr/>
        </p:nvSpPr>
        <p:spPr>
          <a:xfrm>
            <a:off x="4187100" y="4421125"/>
            <a:ext cx="107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Joueur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32" name="Google Shape;232;p28"/>
          <p:cNvCxnSpPr>
            <a:stCxn id="231" idx="0"/>
          </p:cNvCxnSpPr>
          <p:nvPr/>
        </p:nvCxnSpPr>
        <p:spPr>
          <a:xfrm rot="10800000">
            <a:off x="4587300" y="3705925"/>
            <a:ext cx="138000" cy="715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33" name="Google Shape;233;p28"/>
          <p:cNvSpPr txBox="1"/>
          <p:nvPr/>
        </p:nvSpPr>
        <p:spPr>
          <a:xfrm>
            <a:off x="4187100" y="1003225"/>
            <a:ext cx="15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Barres de vie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34" name="Google Shape;234;p28"/>
          <p:cNvCxnSpPr>
            <a:stCxn id="233" idx="2"/>
          </p:cNvCxnSpPr>
          <p:nvPr/>
        </p:nvCxnSpPr>
        <p:spPr>
          <a:xfrm flipH="1">
            <a:off x="3258000" y="1372525"/>
            <a:ext cx="1699800" cy="1719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5" name="Google Shape;235;p28"/>
          <p:cNvCxnSpPr>
            <a:stCxn id="233" idx="2"/>
          </p:cNvCxnSpPr>
          <p:nvPr/>
        </p:nvCxnSpPr>
        <p:spPr>
          <a:xfrm flipH="1">
            <a:off x="4031100" y="1372525"/>
            <a:ext cx="926700" cy="1394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6" name="Google Shape;236;p28"/>
          <p:cNvCxnSpPr>
            <a:stCxn id="233" idx="2"/>
          </p:cNvCxnSpPr>
          <p:nvPr/>
        </p:nvCxnSpPr>
        <p:spPr>
          <a:xfrm>
            <a:off x="4957800" y="1372525"/>
            <a:ext cx="1861800" cy="852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Jour </a:t>
            </a:r>
            <a:r>
              <a:rPr lang="fr"/>
              <a:t>: Phase de collecte de ressources</a:t>
            </a:r>
            <a:endParaRPr/>
          </a:p>
        </p:txBody>
      </p:sp>
      <p:sp>
        <p:nvSpPr>
          <p:cNvPr id="242" name="Google Shape;24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3" name="Google Shape;2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325" y="1150950"/>
            <a:ext cx="6443350" cy="34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273925" y="2788500"/>
            <a:ext cx="107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Joueur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7793675" y="1409400"/>
            <a:ext cx="10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Pièces à récupérer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46" name="Google Shape;246;p29"/>
          <p:cNvCxnSpPr>
            <a:stCxn id="244" idx="3"/>
          </p:cNvCxnSpPr>
          <p:nvPr/>
        </p:nvCxnSpPr>
        <p:spPr>
          <a:xfrm>
            <a:off x="1350325" y="2973150"/>
            <a:ext cx="2933400" cy="3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47" name="Google Shape;247;p29"/>
          <p:cNvCxnSpPr>
            <a:stCxn id="245" idx="1"/>
          </p:cNvCxnSpPr>
          <p:nvPr/>
        </p:nvCxnSpPr>
        <p:spPr>
          <a:xfrm flipH="1">
            <a:off x="6609875" y="1686450"/>
            <a:ext cx="1183800" cy="61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Génération procédurale des rêves</a:t>
            </a:r>
            <a:endParaRPr/>
          </a:p>
        </p:txBody>
      </p:sp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Méthode de création de données de façon algorithmique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Plusieurs contraintes 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Carte en 2D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Grottes de taille variable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Un seul réseau de cavités reliées par des tunnels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Un tunnel ne doit pas en croiser un autre et ne doit pas couper une grotte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Garder une forme esthétique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Pouvoir placer des pièces</a:t>
            </a:r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27175"/>
            <a:ext cx="778050" cy="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46" y="4327175"/>
            <a:ext cx="822703" cy="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746" y="4327175"/>
            <a:ext cx="822703" cy="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446" y="4327175"/>
            <a:ext cx="822703" cy="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146" y="4327175"/>
            <a:ext cx="822703" cy="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8846" y="4327178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546" y="4327178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4246" y="4327178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6946" y="4327178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9646" y="4327178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8850" y="3510828"/>
            <a:ext cx="822700" cy="81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1546" y="3510853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4246" y="3510853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6946" y="3510853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9646" y="3510853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82346" y="3510853"/>
            <a:ext cx="822700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38000" y="3834650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74200" y="30118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311701" y="3930875"/>
            <a:ext cx="2326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Oui, c'est du morbier.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 d’une carte générée procéduralement</a:t>
            </a:r>
            <a:endParaRPr/>
          </a:p>
        </p:txBody>
      </p:sp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81" name="Google Shape;2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024" y="1171600"/>
            <a:ext cx="3705950" cy="36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Actions possibles</a:t>
            </a:r>
            <a:endParaRPr/>
          </a:p>
        </p:txBody>
      </p:sp>
      <p:sp>
        <p:nvSpPr>
          <p:cNvPr id="287" name="Google Shape;28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311700" y="1171600"/>
            <a:ext cx="85206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Le jeu se joue au clavier et à la souris :</a:t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1194181" y="237128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1194181" y="1927150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Z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1638313" y="237128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D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750050" y="237128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Q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1194169" y="350703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▼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1194169" y="3062900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▲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1638300" y="350703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▶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750038" y="350703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◀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3398630" y="2327038"/>
            <a:ext cx="21765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4286931" y="3507025"/>
            <a:ext cx="399900" cy="399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3513375" y="2726938"/>
            <a:ext cx="194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Sauter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3513375" y="3906925"/>
            <a:ext cx="194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Ouvrir l’interface des bâtiments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420625" y="3906925"/>
            <a:ext cx="194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Se déplacer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7155875" y="1652800"/>
            <a:ext cx="847500" cy="12747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7511825" y="1832700"/>
            <a:ext cx="135600" cy="393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7155875" y="1870500"/>
            <a:ext cx="355800" cy="35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6606125" y="2927500"/>
            <a:ext cx="194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Tirer / Poser un bâtiment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Aspect graphique - Monde réel</a:t>
            </a:r>
            <a:endParaRPr/>
          </a:p>
        </p:txBody>
      </p:sp>
      <p:sp>
        <p:nvSpPr>
          <p:cNvPr id="311" name="Google Shape;311;p33"/>
          <p:cNvSpPr txBox="1"/>
          <p:nvPr>
            <p:ph idx="1" type="body"/>
          </p:nvPr>
        </p:nvSpPr>
        <p:spPr>
          <a:xfrm>
            <a:off x="311700" y="1171600"/>
            <a:ext cx="54057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Restreint dans une grille carrée de dimensions en puissances de 2 (16x16, 64x64, </a:t>
            </a:r>
            <a:r>
              <a:rPr lang="fr"/>
              <a:t>etc.</a:t>
            </a:r>
            <a:r>
              <a:rPr lang="fr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Bordures noires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Bordures colorées : Moonsters et Joueur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Aspect général austère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Palette de couleurs plutôt froide et pâle pour les Moonsters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050" y="222482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/>
          <p:nvPr/>
        </p:nvSpPr>
        <p:spPr>
          <a:xfrm>
            <a:off x="5770400" y="2224900"/>
            <a:ext cx="36000" cy="24384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3"/>
          <p:cNvSpPr txBox="1"/>
          <p:nvPr/>
        </p:nvSpPr>
        <p:spPr>
          <a:xfrm>
            <a:off x="7920000" y="3073325"/>
            <a:ext cx="9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128x128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5770400" y="4627225"/>
            <a:ext cx="2679300" cy="36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7" name="Google Shape;317;p33"/>
          <p:cNvCxnSpPr/>
          <p:nvPr/>
        </p:nvCxnSpPr>
        <p:spPr>
          <a:xfrm>
            <a:off x="6200900" y="2432025"/>
            <a:ext cx="309600" cy="1276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33"/>
          <p:cNvSpPr txBox="1"/>
          <p:nvPr/>
        </p:nvSpPr>
        <p:spPr>
          <a:xfrm>
            <a:off x="5717400" y="1816425"/>
            <a:ext cx="103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Bordures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colorées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19" name="Google Shape;31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725" y="207075"/>
            <a:ext cx="1609344" cy="160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Idées non-implémentées pour le monde réel</a:t>
            </a:r>
            <a:endParaRPr/>
          </a:p>
        </p:txBody>
      </p:sp>
      <p:sp>
        <p:nvSpPr>
          <p:cNvPr id="325" name="Google Shape;32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75" y="127102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4"/>
          <p:cNvSpPr txBox="1"/>
          <p:nvPr/>
        </p:nvSpPr>
        <p:spPr>
          <a:xfrm>
            <a:off x="558025" y="2490225"/>
            <a:ext cx="140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Armes à feu pour le joueur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28" name="Google Shape;3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625" y="2358625"/>
            <a:ext cx="1298975" cy="12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 txBox="1"/>
          <p:nvPr/>
        </p:nvSpPr>
        <p:spPr>
          <a:xfrm>
            <a:off x="2819400" y="3810000"/>
            <a:ext cx="233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Plus de “tours”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30" name="Google Shape;33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0" y="2743200"/>
            <a:ext cx="1919250" cy="19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4"/>
          <p:cNvSpPr txBox="1"/>
          <p:nvPr/>
        </p:nvSpPr>
        <p:spPr>
          <a:xfrm>
            <a:off x="330175" y="4593750"/>
            <a:ext cx="18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Plus de Moonsters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32" name="Google Shape;332;p34"/>
          <p:cNvPicPr preferRelativeResize="0"/>
          <p:nvPr/>
        </p:nvPicPr>
        <p:blipFill rotWithShape="1">
          <a:blip r:embed="rId6">
            <a:alphaModFix/>
          </a:blip>
          <a:srcRect b="16618" l="4251" r="0" t="0"/>
          <a:stretch/>
        </p:blipFill>
        <p:spPr>
          <a:xfrm>
            <a:off x="5486400" y="1058226"/>
            <a:ext cx="3429000" cy="22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4"/>
          <p:cNvSpPr txBox="1"/>
          <p:nvPr/>
        </p:nvSpPr>
        <p:spPr>
          <a:xfrm>
            <a:off x="6324600" y="3333600"/>
            <a:ext cx="18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Grotesk"/>
                <a:ea typeface="Space Grotesk"/>
                <a:cs typeface="Space Grotesk"/>
                <a:sym typeface="Space Grotesk"/>
              </a:rPr>
              <a:t>Superette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34" name="Google Shape;334;p34"/>
          <p:cNvPicPr preferRelativeResize="0"/>
          <p:nvPr/>
        </p:nvPicPr>
        <p:blipFill rotWithShape="1">
          <a:blip r:embed="rId7">
            <a:alphaModFix/>
          </a:blip>
          <a:srcRect b="24112" l="7839" r="7219" t="13918"/>
          <a:stretch/>
        </p:blipFill>
        <p:spPr>
          <a:xfrm>
            <a:off x="1447800" y="3048000"/>
            <a:ext cx="1006225" cy="15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3200" y="16764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Aspect graphique - Monde(s) de rêve</a:t>
            </a:r>
            <a:endParaRPr/>
          </a:p>
        </p:txBody>
      </p:sp>
      <p:sp>
        <p:nvSpPr>
          <p:cNvPr id="341" name="Google Shape;341;p35"/>
          <p:cNvSpPr txBox="1"/>
          <p:nvPr>
            <p:ph idx="1" type="body"/>
          </p:nvPr>
        </p:nvSpPr>
        <p:spPr>
          <a:xfrm>
            <a:off x="311700" y="1162125"/>
            <a:ext cx="6393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Perspectives différentes du side-scroller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Différentes zones avec chacune leur propre esthétique et fonctionnement.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Permettent une rejouabilité au jeu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Monde rempli de Kråki.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43" name="Google Shape;3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725" y="445025"/>
            <a:ext cx="907275" cy="9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525" y="2721525"/>
            <a:ext cx="1164675" cy="11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225" y="2057400"/>
            <a:ext cx="2332175" cy="23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680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6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de monde de rêve : Cheese Cave</a:t>
            </a:r>
            <a:endParaRPr/>
          </a:p>
        </p:txBody>
      </p:sp>
      <p:sp>
        <p:nvSpPr>
          <p:cNvPr id="352" name="Google Shape;35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53" name="Google Shape;3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550" y="1295400"/>
            <a:ext cx="1566250" cy="15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1700" y="3052700"/>
            <a:ext cx="1290700" cy="12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600" y="1676400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6"/>
          <p:cNvSpPr txBox="1"/>
          <p:nvPr/>
        </p:nvSpPr>
        <p:spPr>
          <a:xfrm>
            <a:off x="914400" y="3257400"/>
            <a:ext cx="16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pace Grotesk"/>
                <a:ea typeface="Space Grotesk"/>
                <a:cs typeface="Space Grotesk"/>
                <a:sym typeface="Space Grotesk"/>
              </a:rPr>
              <a:t>Piège à souris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2590800" y="4419600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pace Grotesk"/>
                <a:ea typeface="Space Grotesk"/>
                <a:cs typeface="Space Grotesk"/>
                <a:sym typeface="Space Grotesk"/>
              </a:rPr>
              <a:t>Souris ?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3962400" y="2743200"/>
            <a:ext cx="175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pace Grotesk"/>
                <a:ea typeface="Space Grotesk"/>
                <a:cs typeface="Space Grotesk"/>
                <a:sym typeface="Space Grotesk"/>
              </a:rPr>
              <a:t>Souris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pace Grotesk"/>
                <a:ea typeface="Space Grotesk"/>
                <a:cs typeface="Space Grotesk"/>
                <a:sym typeface="Space Grotesk"/>
              </a:rPr>
              <a:t>“Squeekzima”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59" name="Google Shape;359;p36"/>
          <p:cNvPicPr preferRelativeResize="0"/>
          <p:nvPr/>
        </p:nvPicPr>
        <p:blipFill rotWithShape="1">
          <a:blip r:embed="rId7">
            <a:alphaModFix/>
          </a:blip>
          <a:srcRect b="18815" l="17903" r="17903" t="14012"/>
          <a:stretch/>
        </p:blipFill>
        <p:spPr>
          <a:xfrm>
            <a:off x="6343118" y="1447800"/>
            <a:ext cx="1353082" cy="190499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6"/>
          <p:cNvSpPr txBox="1"/>
          <p:nvPr/>
        </p:nvSpPr>
        <p:spPr>
          <a:xfrm>
            <a:off x="6096000" y="3429000"/>
            <a:ext cx="17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pace Grotesk"/>
                <a:ea typeface="Space Grotesk"/>
                <a:cs typeface="Space Grotesk"/>
                <a:sym typeface="Space Grotesk"/>
              </a:rPr>
              <a:t>“Boilerplate”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7"/>
          <p:cNvPicPr preferRelativeResize="0"/>
          <p:nvPr/>
        </p:nvPicPr>
        <p:blipFill rotWithShape="1">
          <a:blip r:embed="rId3">
            <a:alphaModFix/>
          </a:blip>
          <a:srcRect b="0" l="0" r="21771" t="0"/>
          <a:stretch/>
        </p:blipFill>
        <p:spPr>
          <a:xfrm>
            <a:off x="1" y="118110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7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Autre monde de rêve (non implémenté) : Library</a:t>
            </a:r>
            <a:endParaRPr/>
          </a:p>
        </p:txBody>
      </p:sp>
      <p:sp>
        <p:nvSpPr>
          <p:cNvPr id="367" name="Google Shape;36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8" name="Google Shape;36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3048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0575" y="32501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7475" y="13525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9975" y="31750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4400" y="15240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4400" y="1828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 txBox="1"/>
          <p:nvPr/>
        </p:nvSpPr>
        <p:spPr>
          <a:xfrm>
            <a:off x="685800" y="2895600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8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“Moothy”</a:t>
            </a:r>
            <a:endParaRPr b="1" i="1" sz="18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5791200" y="2743200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Lanternes</a:t>
            </a:r>
            <a:endParaRPr b="1" sz="18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Sprites réalisés par :</a:t>
            </a:r>
            <a:endParaRPr/>
          </a:p>
        </p:txBody>
      </p:sp>
      <p:sp>
        <p:nvSpPr>
          <p:cNvPr id="381" name="Google Shape;38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2" name="Google Shape;382;p38"/>
          <p:cNvSpPr txBox="1"/>
          <p:nvPr/>
        </p:nvSpPr>
        <p:spPr>
          <a:xfrm>
            <a:off x="423875" y="1502900"/>
            <a:ext cx="6553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Char char="●"/>
            </a:pPr>
            <a:r>
              <a:rPr lang="fr" sz="1800">
                <a:latin typeface="Space Grotesk"/>
                <a:ea typeface="Space Grotesk"/>
                <a:cs typeface="Space Grotesk"/>
                <a:sym typeface="Space Grotesk"/>
              </a:rPr>
              <a:t>Maëlle Duprat (Joueur, Armes, Superette, Morbier).</a:t>
            </a:r>
            <a:endParaRPr sz="18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Char char="●"/>
            </a:pPr>
            <a:r>
              <a:rPr lang="fr" sz="1800">
                <a:latin typeface="Space Grotesk"/>
                <a:ea typeface="Space Grotesk"/>
                <a:cs typeface="Space Grotesk"/>
                <a:sym typeface="Space Grotesk"/>
              </a:rPr>
              <a:t>Willow Pages (Moonsters, personnages et décors des mondes de rêve, maison du joueur, Lune, menu de Game Over, centrale, pièce de monnaie).</a:t>
            </a:r>
            <a:endParaRPr sz="18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Char char="●"/>
            </a:pPr>
            <a:r>
              <a:rPr lang="fr" sz="1800">
                <a:latin typeface="Space Grotesk"/>
                <a:ea typeface="Space Grotesk"/>
                <a:cs typeface="Space Grotesk"/>
                <a:sym typeface="Space Grotesk"/>
              </a:rPr>
              <a:t>Matéu Mirade (C’est bibi) (Autres menus, décors du monde réel, bâtiments : animations, centrale).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 zone de jeu est découpée en “parcelles”.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Une parcelle ne peut être occupée que par un seul bâtiment.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Il est impossible de construire sur la centrale électrique.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Certains bâtiments sont capables de tirer sur les Moonsters. Ils possèdent alors une “zone de tir”.</a:t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5519788" y="3398725"/>
            <a:ext cx="1467300" cy="165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89" name="Google Shape;389;p39"/>
          <p:cNvSpPr/>
          <p:nvPr/>
        </p:nvSpPr>
        <p:spPr>
          <a:xfrm>
            <a:off x="7141350" y="3398725"/>
            <a:ext cx="1467300" cy="165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9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Placement des bâtiments</a:t>
            </a:r>
            <a:endParaRPr/>
          </a:p>
        </p:txBody>
      </p:sp>
      <p:sp>
        <p:nvSpPr>
          <p:cNvPr id="391" name="Google Shape;39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2" name="Google Shape;3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725" y="3589400"/>
            <a:ext cx="1467425" cy="14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288" y="3589400"/>
            <a:ext cx="1467425" cy="14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932875" y="4214300"/>
            <a:ext cx="515825" cy="8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9"/>
          <p:cNvSpPr/>
          <p:nvPr/>
        </p:nvSpPr>
        <p:spPr>
          <a:xfrm>
            <a:off x="3898263" y="3398725"/>
            <a:ext cx="1467300" cy="1658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/>
          <p:nvPr/>
        </p:nvSpPr>
        <p:spPr>
          <a:xfrm>
            <a:off x="4267200" y="1171675"/>
            <a:ext cx="4171800" cy="1803900"/>
          </a:xfrm>
          <a:prstGeom prst="foldedCorner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649650" y="1171675"/>
            <a:ext cx="3355200" cy="1803900"/>
          </a:xfrm>
          <a:prstGeom prst="foldedCorner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"/>
          <p:cNvSpPr txBox="1"/>
          <p:nvPr>
            <p:ph idx="2" type="body"/>
          </p:nvPr>
        </p:nvSpPr>
        <p:spPr>
          <a:xfrm>
            <a:off x="4267205" y="1171675"/>
            <a:ext cx="2440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Mhund</a:t>
            </a:r>
            <a:endParaRPr b="1" sz="18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Points de vie : 500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Vitesse : 4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Attaque : 20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Capable de sauter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3" name="Google Shape;403;p40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des Moonsters</a:t>
            </a:r>
            <a:endParaRPr/>
          </a:p>
        </p:txBody>
      </p:sp>
      <p:sp>
        <p:nvSpPr>
          <p:cNvPr id="404" name="Google Shape;404;p40"/>
          <p:cNvSpPr txBox="1"/>
          <p:nvPr>
            <p:ph idx="1" type="body"/>
          </p:nvPr>
        </p:nvSpPr>
        <p:spPr>
          <a:xfrm>
            <a:off x="649650" y="1171675"/>
            <a:ext cx="2440800" cy="1803900"/>
          </a:xfrm>
          <a:prstGeom prst="rect">
            <a:avLst/>
          </a:prstGeom>
        </p:spPr>
        <p:txBody>
          <a:bodyPr anchorCtr="0" anchor="t" bIns="91425" lIns="91425" spcFirstLastPara="1" rIns="127050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Dunkel</a:t>
            </a:r>
            <a:endParaRPr b="1" sz="18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Points de vie : 100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Vitesse : 3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Attaque : 6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05" name="Google Shape;4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000" y="1524474"/>
            <a:ext cx="1494236" cy="10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450" y="1524448"/>
            <a:ext cx="672450" cy="109832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0"/>
          <p:cNvSpPr/>
          <p:nvPr/>
        </p:nvSpPr>
        <p:spPr>
          <a:xfrm>
            <a:off x="4277748" y="3089025"/>
            <a:ext cx="4171800" cy="18039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0"/>
          <p:cNvSpPr/>
          <p:nvPr/>
        </p:nvSpPr>
        <p:spPr>
          <a:xfrm>
            <a:off x="649650" y="3089025"/>
            <a:ext cx="3355200" cy="18039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0"/>
          <p:cNvSpPr txBox="1"/>
          <p:nvPr>
            <p:ph idx="2" type="body"/>
          </p:nvPr>
        </p:nvSpPr>
        <p:spPr>
          <a:xfrm>
            <a:off x="4277749" y="3089025"/>
            <a:ext cx="2440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Eclipse Mhund</a:t>
            </a:r>
            <a:endParaRPr b="1" sz="18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Points de vie : </a:t>
            </a:r>
            <a:r>
              <a:rPr b="1" i="1" lang="fr">
                <a:solidFill>
                  <a:schemeClr val="lt1"/>
                </a:solidFill>
              </a:rPr>
              <a:t>1000</a:t>
            </a:r>
            <a:endParaRPr b="1" i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Vitesse : 4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Attaque : </a:t>
            </a:r>
            <a:r>
              <a:rPr b="1" i="1" lang="fr">
                <a:solidFill>
                  <a:schemeClr val="lt1"/>
                </a:solidFill>
              </a:rPr>
              <a:t>50</a:t>
            </a:r>
            <a:endParaRPr b="1" i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Capable de sauter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0" name="Google Shape;410;p40"/>
          <p:cNvSpPr txBox="1"/>
          <p:nvPr>
            <p:ph idx="1" type="body"/>
          </p:nvPr>
        </p:nvSpPr>
        <p:spPr>
          <a:xfrm>
            <a:off x="649774" y="3089025"/>
            <a:ext cx="2440800" cy="1803900"/>
          </a:xfrm>
          <a:prstGeom prst="rect">
            <a:avLst/>
          </a:prstGeom>
        </p:spPr>
        <p:txBody>
          <a:bodyPr anchorCtr="0" anchor="t" bIns="91425" lIns="91425" spcFirstLastPara="1" rIns="127050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Eclipse Dunkel</a:t>
            </a:r>
            <a:endParaRPr b="1" sz="18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Points de vie : </a:t>
            </a:r>
            <a:r>
              <a:rPr b="1" i="1" lang="fr">
                <a:solidFill>
                  <a:schemeClr val="lt1"/>
                </a:solidFill>
              </a:rPr>
              <a:t>250</a:t>
            </a:r>
            <a:endParaRPr b="1" i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Vitesse : 3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fr">
                <a:solidFill>
                  <a:schemeClr val="lt1"/>
                </a:solidFill>
              </a:rPr>
              <a:t>Attaque : 6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1" name="Google Shape;41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8000" y="3441815"/>
            <a:ext cx="1494225" cy="109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8438" y="3454875"/>
            <a:ext cx="656462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Comportement </a:t>
            </a:r>
            <a:r>
              <a:rPr lang="fr"/>
              <a:t>des Moonsters</a:t>
            </a:r>
            <a:endParaRPr/>
          </a:p>
        </p:txBody>
      </p:sp>
      <p:sp>
        <p:nvSpPr>
          <p:cNvPr id="419" name="Google Shape;41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0" name="Google Shape;420;p4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comportement des Moonsters est globalement simple.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Ils repèrent dans un rayon autour d’eux l’objet le plus proche pouvant prendre des </a:t>
            </a:r>
            <a:r>
              <a:rPr lang="fr"/>
              <a:t>dégâts</a:t>
            </a:r>
            <a:r>
              <a:rPr lang="fr"/>
              <a:t> (un bâtiment, le joueur ou la centrale).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Une fois la cible repérée, ils se dirigent vers elle et lui infligent des </a:t>
            </a:r>
            <a:r>
              <a:rPr lang="fr"/>
              <a:t>dégâts</a:t>
            </a:r>
            <a:r>
              <a:rPr lang="fr"/>
              <a:t>.</a:t>
            </a:r>
            <a:endParaRPr/>
          </a:p>
        </p:txBody>
      </p:sp>
      <p:pic>
        <p:nvPicPr>
          <p:cNvPr id="421" name="Google Shape;4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350" y="4214300"/>
            <a:ext cx="515825" cy="8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450175" y="3875725"/>
            <a:ext cx="4762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1"/>
          <p:cNvPicPr preferRelativeResize="0"/>
          <p:nvPr/>
        </p:nvPicPr>
        <p:blipFill rotWithShape="1">
          <a:blip r:embed="rId5">
            <a:alphaModFix/>
          </a:blip>
          <a:srcRect b="0" l="27844" r="0" t="0"/>
          <a:stretch/>
        </p:blipFill>
        <p:spPr>
          <a:xfrm>
            <a:off x="0" y="3069275"/>
            <a:ext cx="5398852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11698" y="3756025"/>
            <a:ext cx="1769700" cy="13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découverte du développement de jeux</a:t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Conception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Thème (tower defense, MMORPG, …)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Design (en rapport avec le(s) thème(s))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Structures de données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Abstraction du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Classes / Objets si POO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Les relations, capacités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Développement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Découverte d’outils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Lisibilité du code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Génération des vagues de Moonsters</a:t>
            </a:r>
            <a:endParaRPr/>
          </a:p>
        </p:txBody>
      </p:sp>
      <p:sp>
        <p:nvSpPr>
          <p:cNvPr id="430" name="Google Shape;43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1" name="Google Shape;431;p4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 puissance d’une vague est déterminée à partir du numéro de la nuit.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Chaque Moonster a une puissance qui lui est propre 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Dunkel :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Mhund : 10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Eclipse Dunkel :  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Eclipse Mhund : 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Des Moonsters sont générés aléatoirement afin de remplir la vague.</a:t>
            </a:r>
            <a:endParaRPr/>
          </a:p>
        </p:txBody>
      </p:sp>
      <p:pic>
        <p:nvPicPr>
          <p:cNvPr id="432" name="Google Shape;4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373" y="3756025"/>
            <a:ext cx="1769700" cy="13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550" y="4214300"/>
            <a:ext cx="515825" cy="8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6775" y="4214300"/>
            <a:ext cx="515825" cy="8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2497" y="4214312"/>
            <a:ext cx="515825" cy="84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7300" y="4214300"/>
            <a:ext cx="515825" cy="8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18300" y="3831475"/>
            <a:ext cx="1386050" cy="12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443" name="Google Shape;44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Pistes d’amélioration</a:t>
            </a:r>
            <a:endParaRPr/>
          </a:p>
        </p:txBody>
      </p:sp>
      <p:sp>
        <p:nvSpPr>
          <p:cNvPr id="449" name="Google Shape;44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50" name="Google Shape;450;p4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Ajouter des bâtiments / ennemis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Ajouter des niveaux de difficulté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Des effets sonores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Plus de monde de rêve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…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attention</a:t>
            </a:r>
            <a:endParaRPr/>
          </a:p>
        </p:txBody>
      </p:sp>
      <p:sp>
        <p:nvSpPr>
          <p:cNvPr id="456" name="Google Shape;45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découverte du développement de jeux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Travail d’équipe (répartition des tâches, prise de décisions, 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Des outils (Unity, Git, Piskel, 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Contraintes des projets (deadline, évolution)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Réflexes (utiliser la documentation, se renseigner, …)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Lunatics</a:t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363" y="2255400"/>
            <a:ext cx="1640075" cy="16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Présentation du jeu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Type de jeu : Tower defense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Originalité : Phases d’exploration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Univers du jeu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Phases de jeu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Description du développement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Moteur de jeu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Organisation des scènes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Partie Jour / Nuit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Génération Procédurale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Aspect </a:t>
            </a:r>
            <a:r>
              <a:rPr lang="fr"/>
              <a:t>graphique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Partie combat (armes, comportement des monstres, création des vagues…)</a:t>
            </a:r>
            <a:endParaRPr/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1360275" y="1893300"/>
            <a:ext cx="7194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générale du jeu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 flipH="1">
            <a:off x="6194700" y="2839875"/>
            <a:ext cx="1291500" cy="12375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Type de jeu : Tower defense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378" y="2766228"/>
            <a:ext cx="2800138" cy="14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71600"/>
            <a:ext cx="85206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917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2233"/>
              <a:t>Défendre un point stratégique face à des vagues d’ennemis.</a:t>
            </a:r>
            <a:endParaRPr sz="2233"/>
          </a:p>
          <a:p>
            <a:pPr indent="-34917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2233"/>
              <a:t>Défense traditionnellement à l’aide de tours ou d’objets plus variés.</a:t>
            </a:r>
            <a:endParaRPr sz="2233"/>
          </a:p>
          <a:p>
            <a:pPr indent="-34917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i="1" lang="fr" sz="2233"/>
              <a:t>Side-scroller</a:t>
            </a:r>
            <a:r>
              <a:rPr lang="fr" sz="2233"/>
              <a:t> : Vue en 2D et déplacements de gauche à droite.</a:t>
            </a:r>
            <a:endParaRPr sz="2233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1185800" y="2839875"/>
            <a:ext cx="1291500" cy="1237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91550" y="2926725"/>
            <a:ext cx="1080000" cy="10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2645125" y="3323600"/>
            <a:ext cx="2800200" cy="27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4533075" y="3681725"/>
            <a:ext cx="1291500" cy="12375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4533075" y="2090675"/>
            <a:ext cx="1291500" cy="12375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9775" y="2150375"/>
            <a:ext cx="1118100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9613" y="36908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 rot="-5400000">
            <a:off x="3849675" y="3789075"/>
            <a:ext cx="700200" cy="599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 flipH="1" rot="-5400000">
            <a:off x="3867975" y="2609825"/>
            <a:ext cx="663600" cy="599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3715375" y="3269375"/>
            <a:ext cx="659700" cy="3936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4802250" y="2623488"/>
            <a:ext cx="753153" cy="1718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Space Grotesk"/>
              </a:rPr>
              <a:t>Tours</a:t>
            </a:r>
          </a:p>
        </p:txBody>
      </p:sp>
      <p:sp>
        <p:nvSpPr>
          <p:cNvPr id="124" name="Google Shape;124;p20"/>
          <p:cNvSpPr/>
          <p:nvPr/>
        </p:nvSpPr>
        <p:spPr>
          <a:xfrm>
            <a:off x="6281387" y="3350687"/>
            <a:ext cx="1118103" cy="215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Space Grotesk"/>
              </a:rPr>
              <a:t>Objectif</a:t>
            </a:r>
          </a:p>
        </p:txBody>
      </p:sp>
      <p:sp>
        <p:nvSpPr>
          <p:cNvPr id="125" name="Google Shape;125;p20"/>
          <p:cNvSpPr/>
          <p:nvPr/>
        </p:nvSpPr>
        <p:spPr>
          <a:xfrm>
            <a:off x="1299200" y="3380338"/>
            <a:ext cx="1064703" cy="171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Space Grotesk"/>
              </a:rPr>
              <a:t>Ennemi</a:t>
            </a:r>
          </a:p>
        </p:txBody>
      </p:sp>
      <p:sp>
        <p:nvSpPr>
          <p:cNvPr id="126" name="Google Shape;126;p20"/>
          <p:cNvSpPr/>
          <p:nvPr/>
        </p:nvSpPr>
        <p:spPr>
          <a:xfrm>
            <a:off x="4683687" y="4214538"/>
            <a:ext cx="990278" cy="1718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Space Grotesk"/>
              </a:rPr>
              <a:t>Joueur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618300" y="445025"/>
            <a:ext cx="8214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Exemples de Tower Defense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180400" y="3755050"/>
            <a:ext cx="365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Space Grotesk"/>
                <a:ea typeface="Space Grotesk"/>
                <a:cs typeface="Space Grotesk"/>
                <a:sym typeface="Space Grotesk"/>
              </a:rPr>
              <a:t>Plants vs. Zombies</a:t>
            </a: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, PopCap Games Inc. 2009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325" y="445013"/>
            <a:ext cx="3446976" cy="193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280012" y="2413138"/>
            <a:ext cx="365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Space Grotesk"/>
                <a:ea typeface="Space Grotesk"/>
                <a:cs typeface="Space Grotesk"/>
                <a:sym typeface="Space Grotesk"/>
              </a:rPr>
              <a:t>Bloons TD 6</a:t>
            </a: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, Ninja Kiwi 2018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750" y="2724312"/>
            <a:ext cx="3446976" cy="193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4039437" y="4675375"/>
            <a:ext cx="365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Space Grotesk"/>
                <a:ea typeface="Space Grotesk"/>
                <a:cs typeface="Space Grotesk"/>
                <a:sym typeface="Space Grotesk"/>
              </a:rPr>
              <a:t>Warcraft III</a:t>
            </a:r>
            <a:r>
              <a:rPr lang="fr" sz="1200">
                <a:latin typeface="Space Grotesk"/>
                <a:ea typeface="Space Grotesk"/>
                <a:cs typeface="Space Grotesk"/>
                <a:sym typeface="Space Grotesk"/>
              </a:rPr>
              <a:t>, Blizzard Entertainment 2002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050" y="1081825"/>
            <a:ext cx="3564300" cy="26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on">
  <a:themeElements>
    <a:clrScheme name="Paperback">
      <a:dk1>
        <a:srgbClr val="000000"/>
      </a:dk1>
      <a:lt1>
        <a:srgbClr val="FFFFFF"/>
      </a:lt1>
      <a:dk2>
        <a:srgbClr val="4DA5CE"/>
      </a:dk2>
      <a:lt2>
        <a:srgbClr val="67CDFC"/>
      </a:lt2>
      <a:accent1>
        <a:srgbClr val="FFFFFF"/>
      </a:accent1>
      <a:accent2>
        <a:srgbClr val="B7B7B7"/>
      </a:accent2>
      <a:accent3>
        <a:srgbClr val="FB8C00"/>
      </a:accent3>
      <a:accent4>
        <a:srgbClr val="80CBC4"/>
      </a:accent4>
      <a:accent5>
        <a:srgbClr val="C34538"/>
      </a:accent5>
      <a:accent6>
        <a:srgbClr val="774994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