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9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3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4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5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6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7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8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9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20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1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22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3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4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25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6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27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28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29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30.xml" ContentType="application/vnd.openxmlformats-officedocument.presentationml.notesSlide+xml"/>
  <Override PartName="/ppt/tags/tag63.xml" ContentType="application/vnd.openxmlformats-officedocument.presentationml.tags+xml"/>
  <Override PartName="/ppt/notesSlides/notesSlide31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32.xml" ContentType="application/vnd.openxmlformats-officedocument.presentationml.notesSlide+xml"/>
  <Override PartName="/ppt/tags/tag66.xml" ContentType="application/vnd.openxmlformats-officedocument.presentationml.tags+xml"/>
  <Override PartName="/ppt/notesSlides/notesSlide33.xml" ContentType="application/vnd.openxmlformats-officedocument.presentationml.notesSlide+xml"/>
  <Override PartName="/ppt/tags/tag67.xml" ContentType="application/vnd.openxmlformats-officedocument.presentationml.tags+xml"/>
  <Override PartName="/ppt/notesSlides/notesSlide34.xml" ContentType="application/vnd.openxmlformats-officedocument.presentationml.notesSlide+xml"/>
  <Override PartName="/ppt/tags/tag68.xml" ContentType="application/vnd.openxmlformats-officedocument.presentationml.tags+xml"/>
  <Override PartName="/ppt/notesSlides/notesSlide35.xml" ContentType="application/vnd.openxmlformats-officedocument.presentationml.notesSlide+xml"/>
  <Override PartName="/ppt/tags/tag69.xml" ContentType="application/vnd.openxmlformats-officedocument.presentationml.tags+xml"/>
  <Override PartName="/ppt/notesSlides/notesSlide36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37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38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39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40.xml" ContentType="application/vnd.openxmlformats-officedocument.presentationml.notesSlide+xml"/>
  <Override PartName="/ppt/tags/tag78.xml" ContentType="application/vnd.openxmlformats-officedocument.presentationml.tags+xml"/>
  <Override PartName="/ppt/notesSlides/notesSlide41.xml" ContentType="application/vnd.openxmlformats-officedocument.presentationml.notesSlide+xml"/>
  <Override PartName="/ppt/tags/tag79.xml" ContentType="application/vnd.openxmlformats-officedocument.presentationml.tags+xml"/>
  <Override PartName="/ppt/notesSlides/notesSlide42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43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44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45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46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47.xml" ContentType="application/vnd.openxmlformats-officedocument.presentationml.notesSlide+xml"/>
  <Override PartName="/ppt/tags/tag90.xml" ContentType="application/vnd.openxmlformats-officedocument.presentationml.tags+xml"/>
  <Override PartName="/ppt/notesSlides/notesSlide48.xml" ContentType="application/vnd.openxmlformats-officedocument.presentationml.notesSlide+xml"/>
  <Override PartName="/ppt/tags/tag91.xml" ContentType="application/vnd.openxmlformats-officedocument.presentationml.tags+xml"/>
  <Override PartName="/ppt/notesSlides/notesSlide49.xml" ContentType="application/vnd.openxmlformats-officedocument.presentationml.notesSlide+xml"/>
  <Override PartName="/ppt/tags/tag92.xml" ContentType="application/vnd.openxmlformats-officedocument.presentationml.tags+xml"/>
  <Override PartName="/ppt/notesSlides/notesSlide50.xml" ContentType="application/vnd.openxmlformats-officedocument.presentationml.notesSlide+xml"/>
  <Override PartName="/ppt/tags/tag93.xml" ContentType="application/vnd.openxmlformats-officedocument.presentationml.tags+xml"/>
  <Override PartName="/ppt/notesSlides/notesSlide51.xml" ContentType="application/vnd.openxmlformats-officedocument.presentationml.notesSlide+xml"/>
  <Override PartName="/ppt/tags/tag94.xml" ContentType="application/vnd.openxmlformats-officedocument.presentationml.tags+xml"/>
  <Override PartName="/ppt/notesSlides/notesSlide52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53.xml" ContentType="application/vnd.openxmlformats-officedocument.presentationml.notesSlide+xml"/>
  <Override PartName="/ppt/tags/tag97.xml" ContentType="application/vnd.openxmlformats-officedocument.presentationml.tags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9" r:id="rId2"/>
    <p:sldId id="498" r:id="rId3"/>
    <p:sldId id="337" r:id="rId4"/>
    <p:sldId id="279" r:id="rId5"/>
    <p:sldId id="280" r:id="rId6"/>
    <p:sldId id="338" r:id="rId7"/>
    <p:sldId id="282" r:id="rId8"/>
    <p:sldId id="283" r:id="rId9"/>
    <p:sldId id="284" r:id="rId10"/>
    <p:sldId id="285" r:id="rId11"/>
    <p:sldId id="367" r:id="rId12"/>
    <p:sldId id="368" r:id="rId13"/>
    <p:sldId id="339" r:id="rId14"/>
    <p:sldId id="286" r:id="rId15"/>
    <p:sldId id="287" r:id="rId16"/>
    <p:sldId id="288" r:id="rId17"/>
    <p:sldId id="489" r:id="rId18"/>
    <p:sldId id="491" r:id="rId19"/>
    <p:sldId id="373" r:id="rId20"/>
    <p:sldId id="374" r:id="rId21"/>
    <p:sldId id="375" r:id="rId22"/>
    <p:sldId id="390" r:id="rId23"/>
    <p:sldId id="393" r:id="rId24"/>
    <p:sldId id="395" r:id="rId25"/>
    <p:sldId id="396" r:id="rId26"/>
    <p:sldId id="405" r:id="rId27"/>
    <p:sldId id="413" r:id="rId28"/>
    <p:sldId id="414" r:id="rId29"/>
    <p:sldId id="418" r:id="rId30"/>
    <p:sldId id="420" r:id="rId31"/>
    <p:sldId id="342" r:id="rId32"/>
    <p:sldId id="343" r:id="rId33"/>
    <p:sldId id="441" r:id="rId34"/>
    <p:sldId id="344" r:id="rId35"/>
    <p:sldId id="345" r:id="rId36"/>
    <p:sldId id="494" r:id="rId37"/>
    <p:sldId id="495" r:id="rId38"/>
    <p:sldId id="352" r:id="rId39"/>
    <p:sldId id="492" r:id="rId40"/>
    <p:sldId id="497" r:id="rId41"/>
    <p:sldId id="493" r:id="rId42"/>
    <p:sldId id="346" r:id="rId43"/>
    <p:sldId id="347" r:id="rId44"/>
    <p:sldId id="442" r:id="rId45"/>
    <p:sldId id="446" r:id="rId46"/>
    <p:sldId id="473" r:id="rId47"/>
    <p:sldId id="474" r:id="rId48"/>
    <p:sldId id="361" r:id="rId49"/>
    <p:sldId id="353" r:id="rId50"/>
    <p:sldId id="364" r:id="rId51"/>
    <p:sldId id="365" r:id="rId52"/>
    <p:sldId id="366" r:id="rId53"/>
    <p:sldId id="496" r:id="rId54"/>
    <p:sldId id="362" r:id="rId55"/>
    <p:sldId id="354" r:id="rId56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779CC93D-E52E-4D84-901B-11D7331DD495}">
          <p14:sldIdLst/>
        </p14:section>
        <p14:section name="Vue d’ensemble et objectifs" id="{ABA716BF-3A5C-4ADB-94C9-CFEF84EBA240}">
          <p14:sldIdLst>
            <p14:sldId id="259"/>
            <p14:sldId id="498"/>
            <p14:sldId id="337"/>
            <p14:sldId id="279"/>
            <p14:sldId id="280"/>
            <p14:sldId id="338"/>
            <p14:sldId id="282"/>
            <p14:sldId id="283"/>
            <p14:sldId id="284"/>
            <p14:sldId id="285"/>
            <p14:sldId id="367"/>
            <p14:sldId id="368"/>
            <p14:sldId id="339"/>
            <p14:sldId id="286"/>
            <p14:sldId id="287"/>
            <p14:sldId id="288"/>
            <p14:sldId id="489"/>
            <p14:sldId id="491"/>
            <p14:sldId id="373"/>
            <p14:sldId id="374"/>
            <p14:sldId id="375"/>
            <p14:sldId id="390"/>
            <p14:sldId id="393"/>
            <p14:sldId id="395"/>
            <p14:sldId id="396"/>
            <p14:sldId id="405"/>
            <p14:sldId id="413"/>
            <p14:sldId id="414"/>
            <p14:sldId id="418"/>
            <p14:sldId id="420"/>
            <p14:sldId id="342"/>
            <p14:sldId id="343"/>
            <p14:sldId id="441"/>
            <p14:sldId id="344"/>
            <p14:sldId id="345"/>
            <p14:sldId id="494"/>
            <p14:sldId id="495"/>
            <p14:sldId id="352"/>
            <p14:sldId id="492"/>
            <p14:sldId id="497"/>
            <p14:sldId id="493"/>
            <p14:sldId id="346"/>
            <p14:sldId id="347"/>
            <p14:sldId id="442"/>
            <p14:sldId id="446"/>
            <p14:sldId id="473"/>
            <p14:sldId id="474"/>
            <p14:sldId id="361"/>
            <p14:sldId id="353"/>
            <p14:sldId id="364"/>
            <p14:sldId id="365"/>
            <p14:sldId id="366"/>
            <p14:sldId id="496"/>
            <p14:sldId id="362"/>
            <p14:sldId id="354"/>
          </p14:sldIdLst>
        </p14:section>
        <p14:section name="Sujet 1" id="{6D9936A3-3945-4757-BC8B-B5C252D8E036}">
          <p14:sldIdLst/>
        </p14:section>
        <p14:section name="Exemples de diapositives pour les effets visuels" id="{BAB3A466-96C9-4230-9978-795378D75699}">
          <p14:sldIdLst/>
        </p14:section>
        <p14:section name="Étude de cas" id="{8C0305C9-B152-4FBA-A789-FE1976D53990}">
          <p14:sldIdLst/>
        </p14:section>
        <p14:section name="Conclusion et résumé" id="{790CEF5B-569A-4C2F-BED5-750B08C0E5AD}">
          <p14:sldIdLst/>
        </p14:section>
        <p14:section name="Annexe" id="{3F78B471-41DA-46F2-A8E4-97E471896AB3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7A5B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3770" autoAdjust="0"/>
  </p:normalViewPr>
  <p:slideViewPr>
    <p:cSldViewPr>
      <p:cViewPr>
        <p:scale>
          <a:sx n="75" d="100"/>
          <a:sy n="75" d="100"/>
        </p:scale>
        <p:origin x="-2778" y="-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latinLnBrk="0">
              <a:defRPr lang="fr-FR" sz="1300"/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latinLnBrk="0">
              <a:defRPr lang="fr-FR" sz="1300"/>
            </a:lvl1pPr>
          </a:lstStyle>
          <a:p>
            <a:fld id="{D83FDC75-7F73-4A4A-A77C-09AADF00E0EA}" type="datetimeFigureOut">
              <a:rPr lang="fr-FR" smtClean="0"/>
              <a:pPr/>
              <a:t>27/06/2015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latinLnBrk="0">
              <a:defRPr lang="fr-FR" sz="1300"/>
            </a:lvl1pPr>
          </a:lstStyle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latinLnBrk="0">
              <a:defRPr lang="fr-FR" sz="1300"/>
            </a:lvl1pPr>
          </a:lstStyle>
          <a:p>
            <a:fld id="{459226BF-1F13-42D3-80DC-373E7ADD1EB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00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latinLnBrk="0">
              <a:defRPr lang="fr-FR" sz="13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latinLnBrk="0">
              <a:defRPr lang="fr-FR" sz="1300"/>
            </a:lvl1pPr>
          </a:lstStyle>
          <a:p>
            <a:fld id="{48AEF76B-3757-4A0B-AF93-28494465C1DD}" type="datetimeFigureOut">
              <a:pPr/>
              <a:t>27/06/2015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latinLnBrk="0">
              <a:defRPr lang="fr-FR" sz="13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latinLnBrk="0">
              <a:defRPr lang="fr-FR" sz="1300"/>
            </a:lvl1pPr>
          </a:lstStyle>
          <a:p>
            <a:fld id="{75693FD4-8F83-4EF7-AC3F-0DC0388986B0}" type="slidenum"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9908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defTabSz="990478">
              <a:defRPr lang="fr-FR"/>
            </a:pPr>
            <a:r>
              <a:rPr lang="fr-FR" dirty="0" smtClean="0"/>
              <a:t>Ce modèle peut être utilisé comme fichier de démarrage pour présenter des supports de formation à un groupe.</a:t>
            </a:r>
          </a:p>
          <a:p>
            <a:endParaRPr lang="fr-FR" dirty="0" smtClean="0"/>
          </a:p>
          <a:p>
            <a:pPr lvl="0"/>
            <a:r>
              <a:rPr lang="fr-FR" sz="1300" b="1" dirty="0"/>
              <a:t>Sections</a:t>
            </a:r>
            <a:endParaRPr lang="fr-FR" sz="1300" dirty="0"/>
          </a:p>
          <a:p>
            <a:pPr lvl="0"/>
            <a:r>
              <a:rPr lang="fr-FR" sz="1300" dirty="0"/>
              <a:t>Cliquez avec le bouton droit sur une diapositive pour ajouter des sections. Les sections permettent d’organiser les diapositives et facilitent la collaboration entre plusieurs auteurs.</a:t>
            </a:r>
          </a:p>
          <a:p>
            <a:pPr lvl="0"/>
            <a:endParaRPr lang="fr-FR" sz="1300" b="1" dirty="0"/>
          </a:p>
          <a:p>
            <a:pPr lvl="0"/>
            <a:r>
              <a:rPr lang="fr-FR" sz="1300" b="1" dirty="0"/>
              <a:t>Notes</a:t>
            </a:r>
          </a:p>
          <a:p>
            <a:pPr lvl="0"/>
            <a:r>
              <a:rPr lang="fr-FR" sz="1300" dirty="0"/>
              <a:t>Utilisez la section Notes pour les notes de présentation ou pour fournir des informations  supplémentaires à l’audience. Affichez ces notes en mode Présentation pendant votre présentation. </a:t>
            </a:r>
          </a:p>
          <a:p>
            <a:pPr lvl="0">
              <a:buFontTx/>
              <a:buNone/>
            </a:pPr>
            <a:r>
              <a:rPr lang="fr-FR" sz="1300" dirty="0"/>
              <a:t>N’oubliez pas de tenir compte de la taille de la police (critère important pour l’accessibilité, la visibilité, l’enregistrement vidéo et la production en ligne)</a:t>
            </a:r>
          </a:p>
          <a:p>
            <a:pPr lvl="0"/>
            <a:endParaRPr lang="fr-FR" sz="1300" dirty="0"/>
          </a:p>
          <a:p>
            <a:pPr lvl="0">
              <a:buFontTx/>
              <a:buNone/>
            </a:pPr>
            <a:r>
              <a:rPr lang="fr-FR" sz="1300" b="1" dirty="0"/>
              <a:t>Couleurs coordonnées </a:t>
            </a:r>
          </a:p>
          <a:p>
            <a:pPr lvl="0">
              <a:buFontTx/>
              <a:buNone/>
            </a:pPr>
            <a:r>
              <a:rPr lang="fr-FR" sz="1300" dirty="0"/>
              <a:t>Faites tout particulièrement attention aux diagrammes, graphiques et zones de texte. </a:t>
            </a:r>
          </a:p>
          <a:p>
            <a:pPr lvl="0"/>
            <a:r>
              <a:rPr lang="fr-FR" sz="1300" dirty="0"/>
              <a:t>Tenez compte du fait que les participants imprimeront la présentation en noir et blanc ou </a:t>
            </a:r>
            <a:r>
              <a:rPr lang="fr-FR" sz="1300" dirty="0" err="1"/>
              <a:t>nuances de gris</a:t>
            </a:r>
            <a:r>
              <a:rPr lang="fr-FR" sz="1300" dirty="0"/>
              <a:t>. Effectuez un test d’impression pour vérifier que vos couleurs s’impriment correctement en noir et blanc intégral et </a:t>
            </a:r>
            <a:r>
              <a:rPr lang="fr-FR" sz="1300" dirty="0" err="1"/>
              <a:t>nuances de gris</a:t>
            </a:r>
            <a:r>
              <a:rPr lang="fr-FR" sz="1300" dirty="0"/>
              <a:t>.</a:t>
            </a:r>
          </a:p>
          <a:p>
            <a:pPr lvl="0">
              <a:buFontTx/>
              <a:buNone/>
            </a:pPr>
            <a:endParaRPr lang="fr-FR" sz="1300" dirty="0"/>
          </a:p>
          <a:p>
            <a:pPr lvl="0">
              <a:buFontTx/>
              <a:buNone/>
            </a:pPr>
            <a:r>
              <a:rPr lang="fr-FR" sz="1300" b="1" dirty="0"/>
              <a:t>Graphiques, tableaux et diagrammes</a:t>
            </a:r>
          </a:p>
          <a:p>
            <a:pPr lvl="0"/>
            <a:r>
              <a:rPr lang="fr-FR" sz="1300" dirty="0"/>
              <a:t>Faites en sorte que votre présentation soit simple : utilisez des styles et des couleurs identiques qui ne soient pas gênants.</a:t>
            </a:r>
          </a:p>
          <a:p>
            <a:pPr lvl="0"/>
            <a:r>
              <a:rPr lang="fr-FR" sz="1300" dirty="0"/>
              <a:t>Ajoutez une étiquette à tous les graphiques et tableaux.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287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Fournissez une brève vue d’ensemble de la présentation.</a:t>
            </a:r>
            <a:r>
              <a:rPr lang="fr-FR" baseline="0" dirty="0" smtClean="0"/>
              <a:t> D</a:t>
            </a:r>
            <a:r>
              <a:rPr lang="fr-FR" dirty="0" smtClean="0"/>
              <a:t>écrivez l’objectif principal de la présentation et expliquez son importance.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Présentez chaque sujet principal.</a:t>
            </a:r>
          </a:p>
          <a:p>
            <a:r>
              <a:rPr lang="fr-FR" dirty="0" smtClean="0"/>
              <a:t>Pour fournir une feuille de route à votre audience, vous</a:t>
            </a:r>
            <a:r>
              <a:rPr lang="fr-FR" baseline="0" dirty="0" smtClean="0"/>
              <a:t> pouvez </a:t>
            </a:r>
            <a:r>
              <a:rPr lang="fr-FR" dirty="0" smtClean="0"/>
              <a:t>répéter cette diapositive de vue d’ensemble tout au long de la présentation afin de mettre en évidence le sujet suivant.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718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Fournissez une brève vue d’ensemble de la présentation.</a:t>
            </a:r>
            <a:r>
              <a:rPr lang="fr-FR" baseline="0" dirty="0" smtClean="0"/>
              <a:t> D</a:t>
            </a:r>
            <a:r>
              <a:rPr lang="fr-FR" dirty="0" smtClean="0"/>
              <a:t>écrivez l’objectif principal de la présentation et expliquez son importance.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Présentez chaque sujet principal.</a:t>
            </a:r>
          </a:p>
          <a:p>
            <a:r>
              <a:rPr lang="fr-FR" dirty="0" smtClean="0"/>
              <a:t>Pour fournir une feuille de route à votre audience, vous</a:t>
            </a:r>
            <a:r>
              <a:rPr lang="fr-FR" baseline="0" dirty="0" smtClean="0"/>
              <a:t> pouvez </a:t>
            </a:r>
            <a:r>
              <a:rPr lang="fr-FR" dirty="0" smtClean="0"/>
              <a:t>répéter cette diapositive de vue d’ensemble tout au long de la présentation afin de mettre en évidence le sujet suivant.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880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Fournissez une brève vue d’ensemble de la présentation.</a:t>
            </a:r>
            <a:r>
              <a:rPr lang="fr-FR" baseline="0" dirty="0" smtClean="0"/>
              <a:t> D</a:t>
            </a:r>
            <a:r>
              <a:rPr lang="fr-FR" dirty="0" smtClean="0"/>
              <a:t>écrivez l’objectif principal de la présentation et expliquez son importance.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Présentez chaque sujet principal.</a:t>
            </a:r>
          </a:p>
          <a:p>
            <a:r>
              <a:rPr lang="fr-FR" dirty="0" smtClean="0"/>
              <a:t>Pour fournir une feuille de route à votre audience, vous</a:t>
            </a:r>
            <a:r>
              <a:rPr lang="fr-FR" baseline="0" dirty="0" smtClean="0"/>
              <a:t> pouvez </a:t>
            </a:r>
            <a:r>
              <a:rPr lang="fr-FR" dirty="0" smtClean="0"/>
              <a:t>répéter cette diapositive de vue d’ensemble tout au long de la présentation afin de mettre en évidence le sujet suivant.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308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Fournissez une brève vue d’ensemble de la présentation.</a:t>
            </a:r>
            <a:r>
              <a:rPr lang="fr-FR" baseline="0" dirty="0" smtClean="0"/>
              <a:t> D</a:t>
            </a:r>
            <a:r>
              <a:rPr lang="fr-FR" dirty="0" smtClean="0"/>
              <a:t>écrivez l’objectif principal de la présentation et expliquez son importance.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Présentez chaque sujet principal.</a:t>
            </a:r>
          </a:p>
          <a:p>
            <a:r>
              <a:rPr lang="fr-FR" dirty="0" smtClean="0"/>
              <a:t>Pour fournir une feuille de route à votre audience, vous</a:t>
            </a:r>
            <a:r>
              <a:rPr lang="fr-FR" baseline="0" dirty="0" smtClean="0"/>
              <a:t> pouvez </a:t>
            </a:r>
            <a:r>
              <a:rPr lang="fr-FR" dirty="0" smtClean="0"/>
              <a:t>répéter cette diapositive de vue d’ensemble tout au long de la présentation afin de mettre en évidence le sujet suivant.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288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Fournissez une brève vue d’ensemble de la présentation.</a:t>
            </a:r>
            <a:r>
              <a:rPr lang="fr-FR" baseline="0" dirty="0" smtClean="0"/>
              <a:t> D</a:t>
            </a:r>
            <a:r>
              <a:rPr lang="fr-FR" dirty="0" smtClean="0"/>
              <a:t>écrivez l’objectif principal de la présentation et expliquez son importance.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Présentez chaque sujet principal.</a:t>
            </a:r>
          </a:p>
          <a:p>
            <a:r>
              <a:rPr lang="fr-FR" dirty="0" smtClean="0"/>
              <a:t>Pour fournir une feuille de route à votre audience, vous</a:t>
            </a:r>
            <a:r>
              <a:rPr lang="fr-FR" baseline="0" dirty="0" smtClean="0"/>
              <a:t> pouvez </a:t>
            </a:r>
            <a:r>
              <a:rPr lang="fr-FR" dirty="0" smtClean="0"/>
              <a:t>répéter cette diapositive de vue d’ensemble tout au long de la présentation afin de mettre en évidence le sujet suivant.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88499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Fournissez une brève vue d’ensemble de la présentation.</a:t>
            </a:r>
            <a:r>
              <a:rPr lang="fr-FR" baseline="0" dirty="0" smtClean="0"/>
              <a:t> D</a:t>
            </a:r>
            <a:r>
              <a:rPr lang="fr-FR" dirty="0" smtClean="0"/>
              <a:t>écrivez l’objectif principal de la présentation et expliquez son importance.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Présentez chaque sujet principal.</a:t>
            </a:r>
          </a:p>
          <a:p>
            <a:r>
              <a:rPr lang="fr-FR" dirty="0" smtClean="0"/>
              <a:t>Pour fournir une feuille de route à votre audience, vous</a:t>
            </a:r>
            <a:r>
              <a:rPr lang="fr-FR" baseline="0" dirty="0" smtClean="0"/>
              <a:t> pouvez </a:t>
            </a:r>
            <a:r>
              <a:rPr lang="fr-FR" dirty="0" smtClean="0"/>
              <a:t>répéter cette diapositive de vue d’ensemble tout au long de la présentation afin de mettre en évidence le sujet suivant.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026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Fournissez une brève vue d’ensemble de la présentation.</a:t>
            </a:r>
            <a:r>
              <a:rPr lang="fr-FR" baseline="0" dirty="0" smtClean="0"/>
              <a:t> D</a:t>
            </a:r>
            <a:r>
              <a:rPr lang="fr-FR" dirty="0" smtClean="0"/>
              <a:t>écrivez l’objectif principal de la présentation et expliquez son importance.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Présentez chaque sujet principal.</a:t>
            </a:r>
          </a:p>
          <a:p>
            <a:r>
              <a:rPr lang="fr-FR" dirty="0" smtClean="0"/>
              <a:t>Pour fournir une feuille de route à votre audience, vous</a:t>
            </a:r>
            <a:r>
              <a:rPr lang="fr-FR" baseline="0" dirty="0" smtClean="0"/>
              <a:t> pouvez </a:t>
            </a:r>
            <a:r>
              <a:rPr lang="fr-FR" dirty="0" smtClean="0"/>
              <a:t>répéter cette diapositive de vue d’ensemble tout au long de la présentation afin de mettre en évidence le sujet suivant.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1129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Attention</a:t>
            </a:r>
            <a:r>
              <a:rPr lang="fr-FR" baseline="0" dirty="0" smtClean="0"/>
              <a:t> : dire aspect </a:t>
            </a:r>
            <a:r>
              <a:rPr lang="fr-FR" baseline="0" dirty="0" err="1" smtClean="0"/>
              <a:t>general</a:t>
            </a:r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0554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defTabSz="990478">
              <a:defRPr lang="fr-FR"/>
            </a:pPr>
            <a:r>
              <a:rPr lang="fr-FR" dirty="0" smtClean="0"/>
              <a:t>Ce modèle peut être utilisé comme fichier de démarrage pour présenter des supports de formation à un groupe.</a:t>
            </a:r>
          </a:p>
          <a:p>
            <a:endParaRPr lang="fr-FR" dirty="0" smtClean="0"/>
          </a:p>
          <a:p>
            <a:pPr lvl="0"/>
            <a:r>
              <a:rPr lang="fr-FR" sz="1300" b="1" dirty="0"/>
              <a:t>Sections</a:t>
            </a:r>
            <a:endParaRPr lang="fr-FR" sz="1300" dirty="0"/>
          </a:p>
          <a:p>
            <a:pPr lvl="0"/>
            <a:r>
              <a:rPr lang="fr-FR" sz="1300" dirty="0"/>
              <a:t>Cliquez avec le bouton droit sur une diapositive pour ajouter des sections. Les sections permettent d’organiser les diapositives et facilitent la collaboration entre plusieurs auteurs.</a:t>
            </a:r>
          </a:p>
          <a:p>
            <a:pPr lvl="0"/>
            <a:endParaRPr lang="fr-FR" sz="1300" b="1" dirty="0"/>
          </a:p>
          <a:p>
            <a:pPr lvl="0"/>
            <a:r>
              <a:rPr lang="fr-FR" sz="1300" b="1" dirty="0"/>
              <a:t>Notes</a:t>
            </a:r>
          </a:p>
          <a:p>
            <a:pPr lvl="0"/>
            <a:r>
              <a:rPr lang="fr-FR" sz="1300" dirty="0"/>
              <a:t>Utilisez la section Notes pour les notes de présentation ou pour fournir des informations  supplémentaires à l’audience. Affichez ces notes en mode Présentation pendant votre présentation. </a:t>
            </a:r>
          </a:p>
          <a:p>
            <a:pPr lvl="0">
              <a:buFontTx/>
              <a:buNone/>
            </a:pPr>
            <a:r>
              <a:rPr lang="fr-FR" sz="1300" dirty="0"/>
              <a:t>N’oubliez pas de tenir compte de la taille de la police (critère important pour l’accessibilité, la visibilité, l’enregistrement vidéo et la production en ligne)</a:t>
            </a:r>
          </a:p>
          <a:p>
            <a:pPr lvl="0"/>
            <a:endParaRPr lang="fr-FR" sz="1300" dirty="0"/>
          </a:p>
          <a:p>
            <a:pPr lvl="0">
              <a:buFontTx/>
              <a:buNone/>
            </a:pPr>
            <a:r>
              <a:rPr lang="fr-FR" sz="1300" b="1" dirty="0"/>
              <a:t>Couleurs coordonnées </a:t>
            </a:r>
          </a:p>
          <a:p>
            <a:pPr lvl="0">
              <a:buFontTx/>
              <a:buNone/>
            </a:pPr>
            <a:r>
              <a:rPr lang="fr-FR" sz="1300" dirty="0"/>
              <a:t>Faites tout particulièrement attention aux diagrammes, graphiques et zones de texte. </a:t>
            </a:r>
          </a:p>
          <a:p>
            <a:pPr lvl="0"/>
            <a:r>
              <a:rPr lang="fr-FR" sz="1300" dirty="0"/>
              <a:t>Tenez compte du fait que les participants imprimeront la présentation en noir et blanc ou </a:t>
            </a:r>
            <a:r>
              <a:rPr lang="fr-FR" sz="1300" dirty="0" err="1"/>
              <a:t>nuances de gris</a:t>
            </a:r>
            <a:r>
              <a:rPr lang="fr-FR" sz="1300" dirty="0"/>
              <a:t>. Effectuez un test d’impression pour vérifier que vos couleurs s’impriment correctement en noir et blanc intégral et </a:t>
            </a:r>
            <a:r>
              <a:rPr lang="fr-FR" sz="1300" dirty="0" err="1"/>
              <a:t>nuances de gris</a:t>
            </a:r>
            <a:r>
              <a:rPr lang="fr-FR" sz="1300" dirty="0"/>
              <a:t>.</a:t>
            </a:r>
          </a:p>
          <a:p>
            <a:pPr lvl="0">
              <a:buFontTx/>
              <a:buNone/>
            </a:pPr>
            <a:endParaRPr lang="fr-FR" sz="1300" dirty="0"/>
          </a:p>
          <a:p>
            <a:pPr lvl="0">
              <a:buFontTx/>
              <a:buNone/>
            </a:pPr>
            <a:r>
              <a:rPr lang="fr-FR" sz="1300" b="1" dirty="0"/>
              <a:t>Graphiques, tableaux et diagrammes</a:t>
            </a:r>
          </a:p>
          <a:p>
            <a:pPr lvl="0"/>
            <a:r>
              <a:rPr lang="fr-FR" sz="1300" dirty="0"/>
              <a:t>Faites en sorte que votre présentation soit simple : utilisez des styles et des couleurs identiques qui ne soient pas gênants.</a:t>
            </a:r>
          </a:p>
          <a:p>
            <a:pPr lvl="0"/>
            <a:r>
              <a:rPr lang="fr-FR" sz="1300" dirty="0"/>
              <a:t>Ajoutez une étiquette à tous les graphiques et tableaux.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6183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Fournissez une brève vue d’ensemble de la présentation.</a:t>
            </a:r>
            <a:r>
              <a:rPr lang="fr-FR" baseline="0" dirty="0" smtClean="0"/>
              <a:t> D</a:t>
            </a:r>
            <a:r>
              <a:rPr lang="fr-FR" dirty="0" smtClean="0"/>
              <a:t>écrivez l’objectif principal de la présentation et expliquez son importance.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Présentez chaque sujet principal.</a:t>
            </a:r>
          </a:p>
          <a:p>
            <a:r>
              <a:rPr lang="fr-FR" dirty="0" smtClean="0"/>
              <a:t>Pour fournir une feuille de route à votre audience, vous</a:t>
            </a:r>
            <a:r>
              <a:rPr lang="fr-FR" baseline="0" dirty="0" smtClean="0"/>
              <a:t> pouvez </a:t>
            </a:r>
            <a:r>
              <a:rPr lang="fr-FR" dirty="0" smtClean="0"/>
              <a:t>répéter cette diapositive de vue d’ensemble tout au long de la présentation afin de mettre en évidence le sujet suivant.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2688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Fournissez une brève vue d’ensemble de la présentation.</a:t>
            </a:r>
            <a:r>
              <a:rPr lang="fr-FR" baseline="0" dirty="0" smtClean="0"/>
              <a:t> D</a:t>
            </a:r>
            <a:r>
              <a:rPr lang="fr-FR" dirty="0" smtClean="0"/>
              <a:t>écrivez l’objectif principal de la présentation et expliquez son importance.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Présentez chaque sujet principal.</a:t>
            </a:r>
          </a:p>
          <a:p>
            <a:r>
              <a:rPr lang="fr-FR" dirty="0" smtClean="0"/>
              <a:t>Pour fournir une feuille de route à votre audience, vous</a:t>
            </a:r>
            <a:r>
              <a:rPr lang="fr-FR" baseline="0" dirty="0" smtClean="0"/>
              <a:t> pouvez </a:t>
            </a:r>
            <a:r>
              <a:rPr lang="fr-FR" dirty="0" smtClean="0"/>
              <a:t>répéter cette diapositive de vue d’ensemble tout au long de la présentation afin de mettre en évidence le sujet suivant.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12898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Fournissez une brève vue d’ensemble de la présentation.</a:t>
            </a:r>
            <a:r>
              <a:rPr lang="fr-FR" baseline="0" dirty="0" smtClean="0"/>
              <a:t> D</a:t>
            </a:r>
            <a:r>
              <a:rPr lang="fr-FR" dirty="0" smtClean="0"/>
              <a:t>écrivez l’objectif principal de la présentation et expliquez son importance.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Présentez chaque sujet principal.</a:t>
            </a:r>
          </a:p>
          <a:p>
            <a:r>
              <a:rPr lang="fr-FR" dirty="0" smtClean="0"/>
              <a:t>Pour fournir une feuille de route à votre audience, vous</a:t>
            </a:r>
            <a:r>
              <a:rPr lang="fr-FR" baseline="0" dirty="0" smtClean="0"/>
              <a:t> pouvez </a:t>
            </a:r>
            <a:r>
              <a:rPr lang="fr-FR" dirty="0" smtClean="0"/>
              <a:t>répéter cette diapositive de vue d’ensemble tout au long de la présentation afin de mettre en évidence le sujet suivant.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3760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19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854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Fournissez une brève vue d’ensemble de la présentation.</a:t>
            </a:r>
            <a:r>
              <a:rPr lang="fr-FR" baseline="0" dirty="0" smtClean="0"/>
              <a:t> D</a:t>
            </a:r>
            <a:r>
              <a:rPr lang="fr-FR" dirty="0" smtClean="0"/>
              <a:t>écrivez l’objectif principal de la présentation et expliquez son importance.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Présentez chaque sujet principal.</a:t>
            </a:r>
          </a:p>
          <a:p>
            <a:r>
              <a:rPr lang="fr-FR" dirty="0" smtClean="0"/>
              <a:t>Pour fournir une feuille de route à votre audience, vous</a:t>
            </a:r>
            <a:r>
              <a:rPr lang="fr-FR" baseline="0" dirty="0" smtClean="0"/>
              <a:t> pouvez </a:t>
            </a:r>
            <a:r>
              <a:rPr lang="fr-FR" dirty="0" smtClean="0"/>
              <a:t>répéter cette diapositive de vue d’ensemble tout au long de la présentation afin de mettre en évidence le sujet suivant.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49752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Fournissez une brève vue d’ensemble de la présentation.</a:t>
            </a:r>
            <a:r>
              <a:rPr lang="fr-FR" baseline="0" dirty="0" smtClean="0"/>
              <a:t> D</a:t>
            </a:r>
            <a:r>
              <a:rPr lang="fr-FR" dirty="0" smtClean="0"/>
              <a:t>écrivez l’objectif principal de la présentation et expliquez son importance.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Présentez chaque sujet principal.</a:t>
            </a:r>
          </a:p>
          <a:p>
            <a:r>
              <a:rPr lang="fr-FR" dirty="0" smtClean="0"/>
              <a:t>Pour fournir une feuille de route à votre audience, vous</a:t>
            </a:r>
            <a:r>
              <a:rPr lang="fr-FR" baseline="0" dirty="0" smtClean="0"/>
              <a:t> pouvez </a:t>
            </a:r>
            <a:r>
              <a:rPr lang="fr-FR" dirty="0" smtClean="0"/>
              <a:t>répéter cette diapositive de vue d’ensemble tout au long de la présentation afin de mettre en évidence le sujet suivant.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9719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Fournissez une brève vue d’ensemble de la présentation.</a:t>
            </a:r>
            <a:r>
              <a:rPr lang="fr-FR" baseline="0" dirty="0" smtClean="0"/>
              <a:t> D</a:t>
            </a:r>
            <a:r>
              <a:rPr lang="fr-FR" dirty="0" smtClean="0"/>
              <a:t>écrivez l’objectif principal de la présentation et expliquez son importance.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Présentez chaque sujet principal.</a:t>
            </a:r>
          </a:p>
          <a:p>
            <a:r>
              <a:rPr lang="fr-FR" dirty="0" smtClean="0"/>
              <a:t>Pour fournir une feuille de route à votre audience, vous</a:t>
            </a:r>
            <a:r>
              <a:rPr lang="fr-FR" baseline="0" dirty="0" smtClean="0"/>
              <a:t> pouvez </a:t>
            </a:r>
            <a:r>
              <a:rPr lang="fr-FR" dirty="0" smtClean="0"/>
              <a:t>répéter cette diapositive de vue d’ensemble tout au long de la présentation afin de mettre en évidence le sujet suivant.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7050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Fournissez une brève vue d’ensemble de la présentation.</a:t>
            </a:r>
            <a:r>
              <a:rPr lang="fr-FR" baseline="0" dirty="0" smtClean="0"/>
              <a:t> D</a:t>
            </a:r>
            <a:r>
              <a:rPr lang="fr-FR" dirty="0" smtClean="0"/>
              <a:t>écrivez l’objectif principal de la présentation et expliquez son importance.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Présentez chaque sujet principal.</a:t>
            </a:r>
          </a:p>
          <a:p>
            <a:r>
              <a:rPr lang="fr-FR" dirty="0" smtClean="0"/>
              <a:t>Pour fournir une feuille de route à votre audience, vous</a:t>
            </a:r>
            <a:r>
              <a:rPr lang="fr-FR" baseline="0" dirty="0" smtClean="0"/>
              <a:t> pouvez </a:t>
            </a:r>
            <a:r>
              <a:rPr lang="fr-FR" dirty="0" smtClean="0"/>
              <a:t>répéter cette diapositive de vue d’ensemble tout au long de la présentation afin de mettre en évidence le sujet suivant.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2081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Fournissez une brève vue d’ensemble de la présentation.</a:t>
            </a:r>
            <a:r>
              <a:rPr lang="fr-FR" baseline="0" dirty="0" smtClean="0"/>
              <a:t> D</a:t>
            </a:r>
            <a:r>
              <a:rPr lang="fr-FR" dirty="0" smtClean="0"/>
              <a:t>écrivez l’objectif principal de la présentation et expliquez son importance.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Présentez chaque sujet principal.</a:t>
            </a:r>
          </a:p>
          <a:p>
            <a:r>
              <a:rPr lang="fr-FR" dirty="0" smtClean="0"/>
              <a:t>Pour fournir une feuille de route à votre audience, vous</a:t>
            </a:r>
            <a:r>
              <a:rPr lang="fr-FR" baseline="0" dirty="0" smtClean="0"/>
              <a:t> pouvez </a:t>
            </a:r>
            <a:r>
              <a:rPr lang="fr-FR" dirty="0" smtClean="0"/>
              <a:t>répéter cette diapositive de vue d’ensemble tout au long de la présentation afin de mettre en évidence le sujet suivant.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3877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Fournissez une brève vue d’ensemble de la présentation.</a:t>
            </a:r>
            <a:r>
              <a:rPr lang="fr-FR" baseline="0" dirty="0" smtClean="0"/>
              <a:t> D</a:t>
            </a:r>
            <a:r>
              <a:rPr lang="fr-FR" dirty="0" smtClean="0"/>
              <a:t>écrivez l’objectif principal de la présentation et expliquez son importance.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Présentez chaque sujet principal.</a:t>
            </a:r>
          </a:p>
          <a:p>
            <a:r>
              <a:rPr lang="fr-FR" dirty="0" smtClean="0"/>
              <a:t>Pour fournir une feuille de route à votre audience, vous</a:t>
            </a:r>
            <a:r>
              <a:rPr lang="fr-FR" baseline="0" dirty="0" smtClean="0"/>
              <a:t> pouvez </a:t>
            </a:r>
            <a:r>
              <a:rPr lang="fr-FR" dirty="0" smtClean="0"/>
              <a:t>répéter cette diapositive de vue d’ensemble tout au long de la présentation afin de mettre en évidence le sujet suivant.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32377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Fournissez une brève vue d’ensemble de la présentation.</a:t>
            </a:r>
            <a:r>
              <a:rPr lang="fr-FR" baseline="0" dirty="0" smtClean="0"/>
              <a:t> D</a:t>
            </a:r>
            <a:r>
              <a:rPr lang="fr-FR" dirty="0" smtClean="0"/>
              <a:t>écrivez l’objectif principal de la présentation et expliquez son importance.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Présentez chaque sujet principal.</a:t>
            </a:r>
          </a:p>
          <a:p>
            <a:r>
              <a:rPr lang="fr-FR" dirty="0" smtClean="0"/>
              <a:t>Pour fournir une feuille de route à votre audience, vous</a:t>
            </a:r>
            <a:r>
              <a:rPr lang="fr-FR" baseline="0" dirty="0" smtClean="0"/>
              <a:t> pouvez </a:t>
            </a:r>
            <a:r>
              <a:rPr lang="fr-FR" dirty="0" smtClean="0"/>
              <a:t>répéter cette diapositive de vue d’ensemble tout au long de la présentation afin de mettre en évidence le sujet suivant.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8015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Fournissez une brève vue d’ensemble de la présentation.</a:t>
            </a:r>
            <a:r>
              <a:rPr lang="fr-FR" baseline="0" dirty="0" smtClean="0"/>
              <a:t> D</a:t>
            </a:r>
            <a:r>
              <a:rPr lang="fr-FR" dirty="0" smtClean="0"/>
              <a:t>écrivez l’objectif principal de la présentation et expliquez son importance.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Présentez chaque sujet principal.</a:t>
            </a:r>
          </a:p>
          <a:p>
            <a:r>
              <a:rPr lang="fr-FR" dirty="0" smtClean="0"/>
              <a:t>Pour fournir une feuille de route à votre audience, vous</a:t>
            </a:r>
            <a:r>
              <a:rPr lang="fr-FR" baseline="0" dirty="0" smtClean="0"/>
              <a:t> pouvez </a:t>
            </a:r>
            <a:r>
              <a:rPr lang="fr-FR" dirty="0" smtClean="0"/>
              <a:t>répéter cette diapositive de vue d’ensemble tout au long de la présentation afin de mettre en évidence le sujet suivant.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452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Fournissez une brève vue d’ensemble de la présentation.</a:t>
            </a:r>
            <a:r>
              <a:rPr lang="fr-FR" baseline="0" dirty="0" smtClean="0"/>
              <a:t> D</a:t>
            </a:r>
            <a:r>
              <a:rPr lang="fr-FR" dirty="0" smtClean="0"/>
              <a:t>écrivez l’objectif principal de la présentation et expliquez son importance.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Présentez chaque sujet principal.</a:t>
            </a:r>
          </a:p>
          <a:p>
            <a:r>
              <a:rPr lang="fr-FR" dirty="0" smtClean="0"/>
              <a:t>Pour fournir une feuille de route à votre audience, vous</a:t>
            </a:r>
            <a:r>
              <a:rPr lang="fr-FR" baseline="0" dirty="0" smtClean="0"/>
              <a:t> pouvez </a:t>
            </a:r>
            <a:r>
              <a:rPr lang="fr-FR" dirty="0" smtClean="0"/>
              <a:t>répéter cette diapositive de vue d’ensemble tout au long de la présentation afin de mettre en évidence le sujet suivant.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245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Fournissez une brève vue d’ensemble de la présentation.</a:t>
            </a:r>
            <a:r>
              <a:rPr lang="fr-FR" baseline="0" dirty="0" smtClean="0"/>
              <a:t> D</a:t>
            </a:r>
            <a:r>
              <a:rPr lang="fr-FR" dirty="0" smtClean="0"/>
              <a:t>écrivez l’objectif principal de la présentation et expliquez son importance.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Présentez chaque sujet principal.</a:t>
            </a:r>
          </a:p>
          <a:p>
            <a:r>
              <a:rPr lang="fr-FR" dirty="0" smtClean="0"/>
              <a:t>Pour fournir une feuille de route à votre audience, vous</a:t>
            </a:r>
            <a:r>
              <a:rPr lang="fr-FR" baseline="0" dirty="0" smtClean="0"/>
              <a:t> pouvez </a:t>
            </a:r>
            <a:r>
              <a:rPr lang="fr-FR" dirty="0" smtClean="0"/>
              <a:t>répéter cette diapositive de vue d’ensemble tout au long de la présentation afin de mettre en évidence le sujet suivant.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6895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Fournissez une brève vue d’ensemble de la présentation.</a:t>
            </a:r>
            <a:r>
              <a:rPr lang="fr-FR" baseline="0" dirty="0" smtClean="0"/>
              <a:t> D</a:t>
            </a:r>
            <a:r>
              <a:rPr lang="fr-FR" dirty="0" smtClean="0"/>
              <a:t>écrivez l’objectif principal de la présentation et expliquez son importance.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Présentez chaque sujet principal.</a:t>
            </a:r>
          </a:p>
          <a:p>
            <a:r>
              <a:rPr lang="fr-FR" dirty="0" smtClean="0"/>
              <a:t>Pour fournir une feuille de route à votre audience, vous</a:t>
            </a:r>
            <a:r>
              <a:rPr lang="fr-FR" baseline="0" dirty="0" smtClean="0"/>
              <a:t> pouvez </a:t>
            </a:r>
            <a:r>
              <a:rPr lang="fr-FR" dirty="0" smtClean="0"/>
              <a:t>répéter cette diapositive de vue d’ensemble tout au long de la présentation afin de mettre en évidence le sujet suivant.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6213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Fournissez une brève vue d’ensemble de la présentation.</a:t>
            </a:r>
            <a:r>
              <a:rPr lang="fr-FR" baseline="0" dirty="0" smtClean="0"/>
              <a:t> D</a:t>
            </a:r>
            <a:r>
              <a:rPr lang="fr-FR" dirty="0" smtClean="0"/>
              <a:t>écrivez l’objectif principal de la présentation et expliquez son importance.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Présentez chaque sujet principal.</a:t>
            </a:r>
          </a:p>
          <a:p>
            <a:r>
              <a:rPr lang="fr-FR" dirty="0" smtClean="0"/>
              <a:t>Pour fournir une feuille de route à votre audience, vous</a:t>
            </a:r>
            <a:r>
              <a:rPr lang="fr-FR" baseline="0" dirty="0" smtClean="0"/>
              <a:t> pouvez </a:t>
            </a:r>
            <a:r>
              <a:rPr lang="fr-FR" dirty="0" smtClean="0"/>
              <a:t>répéter cette diapositive de vue d’ensemble tout au long de la présentation afin de mettre en évidence le sujet suivant.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2279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Fournissez une brève vue d’ensemble de la présentation.</a:t>
            </a:r>
            <a:r>
              <a:rPr lang="fr-FR" baseline="0" dirty="0" smtClean="0"/>
              <a:t> D</a:t>
            </a:r>
            <a:r>
              <a:rPr lang="fr-FR" dirty="0" smtClean="0"/>
              <a:t>écrivez l’objectif principal de la présentation et expliquez son importance.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Présentez chaque sujet principal.</a:t>
            </a:r>
          </a:p>
          <a:p>
            <a:r>
              <a:rPr lang="fr-FR" dirty="0" smtClean="0"/>
              <a:t>Pour fournir une feuille de route à votre audience, vous</a:t>
            </a:r>
            <a:r>
              <a:rPr lang="fr-FR" baseline="0" dirty="0" smtClean="0"/>
              <a:t> pouvez </a:t>
            </a:r>
            <a:r>
              <a:rPr lang="fr-FR" dirty="0" smtClean="0"/>
              <a:t>répéter cette diapositive de vue d’ensemble tout au long de la présentation afin de mettre en évidence le sujet suivant.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3546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28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39283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Fournissez une brève vue d’ensemble de la présentation.</a:t>
            </a:r>
            <a:r>
              <a:rPr lang="fr-FR" baseline="0" dirty="0" smtClean="0"/>
              <a:t> D</a:t>
            </a:r>
            <a:r>
              <a:rPr lang="fr-FR" dirty="0" smtClean="0"/>
              <a:t>écrivez l’objectif principal de la présentation et expliquez son importance.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Présentez chaque sujet principal.</a:t>
            </a:r>
          </a:p>
          <a:p>
            <a:r>
              <a:rPr lang="fr-FR" dirty="0" smtClean="0"/>
              <a:t>Pour fournir une feuille de route à votre audience, vous</a:t>
            </a:r>
            <a:r>
              <a:rPr lang="fr-FR" baseline="0" dirty="0" smtClean="0"/>
              <a:t> pouvez </a:t>
            </a:r>
            <a:r>
              <a:rPr lang="fr-FR" dirty="0" smtClean="0"/>
              <a:t>répéter cette diapositive de vue d’ensemble tout au long de la présentation afin de mettre en évidence le sujet suivant.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39283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Attention à la transition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39283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Fournissez une brève vue d’ensemble de la présentation.</a:t>
            </a:r>
            <a:r>
              <a:rPr lang="fr-FR" baseline="0" dirty="0" smtClean="0"/>
              <a:t> D</a:t>
            </a:r>
            <a:r>
              <a:rPr lang="fr-FR" dirty="0" smtClean="0"/>
              <a:t>écrivez l’objectif principal de la présentation et expliquez son importance.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Présentez chaque sujet principal.</a:t>
            </a:r>
          </a:p>
          <a:p>
            <a:r>
              <a:rPr lang="fr-FR" dirty="0" smtClean="0"/>
              <a:t>Pour fournir une feuille de route à votre audience, vous</a:t>
            </a:r>
            <a:r>
              <a:rPr lang="fr-FR" baseline="0" dirty="0" smtClean="0"/>
              <a:t> pouvez </a:t>
            </a:r>
            <a:r>
              <a:rPr lang="fr-FR" dirty="0" smtClean="0"/>
              <a:t>répéter cette diapositive de vue d’ensemble tout au long de la présentation afin de mettre en évidence le sujet suivant.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40785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31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31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40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Fournissez une brève vue d’ensemble de la présentation.</a:t>
            </a:r>
            <a:r>
              <a:rPr lang="fr-FR" baseline="0" dirty="0" smtClean="0"/>
              <a:t> D</a:t>
            </a:r>
            <a:r>
              <a:rPr lang="fr-FR" dirty="0" smtClean="0"/>
              <a:t>écrivez l’objectif principal de la présentation et expliquez son importance.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Présentez chaque sujet principal.</a:t>
            </a:r>
          </a:p>
          <a:p>
            <a:r>
              <a:rPr lang="fr-FR" dirty="0" smtClean="0"/>
              <a:t>Pour fournir une feuille de route à votre audience, vous</a:t>
            </a:r>
            <a:r>
              <a:rPr lang="fr-FR" baseline="0" dirty="0" smtClean="0"/>
              <a:t> pouvez </a:t>
            </a:r>
            <a:r>
              <a:rPr lang="fr-FR" dirty="0" smtClean="0"/>
              <a:t>répéter cette diapositive de vue d’ensemble tout au long de la présentation afin de mettre en évidence le sujet suivant.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8603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Fournissez une brève vue d’ensemble de la présentation.</a:t>
            </a:r>
            <a:r>
              <a:rPr lang="fr-FR" baseline="0" dirty="0" smtClean="0"/>
              <a:t> D</a:t>
            </a:r>
            <a:r>
              <a:rPr lang="fr-FR" dirty="0" smtClean="0"/>
              <a:t>écrivez l’objectif principal de la présentation et expliquez son importance.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Présentez chaque sujet principal.</a:t>
            </a:r>
          </a:p>
          <a:p>
            <a:r>
              <a:rPr lang="fr-FR" dirty="0" smtClean="0"/>
              <a:t>Pour fournir une feuille de route à votre audience, vous</a:t>
            </a:r>
            <a:r>
              <a:rPr lang="fr-FR" baseline="0" dirty="0" smtClean="0"/>
              <a:t> pouvez </a:t>
            </a:r>
            <a:r>
              <a:rPr lang="fr-FR" dirty="0" smtClean="0"/>
              <a:t>répéter cette diapositive de vue d’ensemble tout au long de la présentation afin de mettre en évidence le sujet suivant.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41</a:t>
            </a:fld>
            <a:endParaRPr lang="fr-F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Fournissez une brève vue d’ensemble de la présentation.</a:t>
            </a:r>
            <a:r>
              <a:rPr lang="fr-FR" baseline="0" dirty="0" smtClean="0"/>
              <a:t> D</a:t>
            </a:r>
            <a:r>
              <a:rPr lang="fr-FR" dirty="0" smtClean="0"/>
              <a:t>écrivez l’objectif principal de la présentation et expliquez son importance.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Présentez chaque sujet principal.</a:t>
            </a:r>
          </a:p>
          <a:p>
            <a:r>
              <a:rPr lang="fr-FR" dirty="0" smtClean="0"/>
              <a:t>Pour fournir une feuille de route à votre audience, vous</a:t>
            </a:r>
            <a:r>
              <a:rPr lang="fr-FR" baseline="0" dirty="0" smtClean="0"/>
              <a:t> pouvez </a:t>
            </a:r>
            <a:r>
              <a:rPr lang="fr-FR" dirty="0" smtClean="0"/>
              <a:t>répéter cette diapositive de vue d’ensemble tout au long de la présentation afin de mettre en évidence le sujet suivant.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7411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Fournissez une brève vue d’ensemble de la présentation.</a:t>
            </a:r>
            <a:r>
              <a:rPr lang="fr-FR" baseline="0" dirty="0" smtClean="0"/>
              <a:t> D</a:t>
            </a:r>
            <a:r>
              <a:rPr lang="fr-FR" dirty="0" smtClean="0"/>
              <a:t>écrivez l’objectif principal de la présentation et expliquez son importance.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Présentez chaque sujet principal.</a:t>
            </a:r>
          </a:p>
          <a:p>
            <a:r>
              <a:rPr lang="fr-FR" dirty="0" smtClean="0"/>
              <a:t>Pour fournir une feuille de route à votre audience, vous</a:t>
            </a:r>
            <a:r>
              <a:rPr lang="fr-FR" baseline="0" dirty="0" smtClean="0"/>
              <a:t> pouvez </a:t>
            </a:r>
            <a:r>
              <a:rPr lang="fr-FR" dirty="0" smtClean="0"/>
              <a:t>répéter cette diapositive de vue d’ensemble tout au long de la présentation afin de mettre en évidence le sujet suivant.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51801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defTabSz="990478">
              <a:defRPr lang="fr-FR"/>
            </a:pPr>
            <a:r>
              <a:rPr lang="fr-FR" dirty="0" smtClean="0"/>
              <a:t>Ce modèle peut être utilisé comme fichier de démarrage pour présenter des supports de formation à un groupe.</a:t>
            </a:r>
          </a:p>
          <a:p>
            <a:endParaRPr lang="fr-FR" dirty="0" smtClean="0"/>
          </a:p>
          <a:p>
            <a:pPr lvl="0"/>
            <a:r>
              <a:rPr lang="fr-FR" sz="1300" b="1" dirty="0"/>
              <a:t>Sections</a:t>
            </a:r>
            <a:endParaRPr lang="fr-FR" sz="1300" dirty="0"/>
          </a:p>
          <a:p>
            <a:pPr lvl="0"/>
            <a:r>
              <a:rPr lang="fr-FR" sz="1300" dirty="0"/>
              <a:t>Cliquez avec le bouton droit sur une diapositive pour ajouter des sections. Les sections permettent d’organiser les diapositives et facilitent la collaboration entre plusieurs auteurs.</a:t>
            </a:r>
          </a:p>
          <a:p>
            <a:pPr lvl="0"/>
            <a:endParaRPr lang="fr-FR" sz="1300" b="1" dirty="0"/>
          </a:p>
          <a:p>
            <a:pPr lvl="0"/>
            <a:r>
              <a:rPr lang="fr-FR" sz="1300" b="1" dirty="0"/>
              <a:t>Notes</a:t>
            </a:r>
          </a:p>
          <a:p>
            <a:pPr lvl="0"/>
            <a:r>
              <a:rPr lang="fr-FR" sz="1300" dirty="0"/>
              <a:t>Utilisez la section Notes pour les notes de présentation ou pour fournir des informations  supplémentaires à l’audience. Affichez ces notes en mode Présentation pendant votre présentation. </a:t>
            </a:r>
          </a:p>
          <a:p>
            <a:pPr lvl="0">
              <a:buFontTx/>
              <a:buNone/>
            </a:pPr>
            <a:r>
              <a:rPr lang="fr-FR" sz="1300" dirty="0"/>
              <a:t>N’oubliez pas de tenir compte de la taille de la police (critère important pour l’accessibilité, la visibilité, l’enregistrement vidéo et la production en ligne)</a:t>
            </a:r>
          </a:p>
          <a:p>
            <a:pPr lvl="0"/>
            <a:endParaRPr lang="fr-FR" sz="1300" dirty="0"/>
          </a:p>
          <a:p>
            <a:pPr lvl="0">
              <a:buFontTx/>
              <a:buNone/>
            </a:pPr>
            <a:r>
              <a:rPr lang="fr-FR" sz="1300" b="1" dirty="0"/>
              <a:t>Couleurs coordonnées </a:t>
            </a:r>
          </a:p>
          <a:p>
            <a:pPr lvl="0">
              <a:buFontTx/>
              <a:buNone/>
            </a:pPr>
            <a:r>
              <a:rPr lang="fr-FR" sz="1300" dirty="0"/>
              <a:t>Faites tout particulièrement attention aux diagrammes, graphiques et zones de texte. </a:t>
            </a:r>
          </a:p>
          <a:p>
            <a:pPr lvl="0"/>
            <a:r>
              <a:rPr lang="fr-FR" sz="1300" dirty="0"/>
              <a:t>Tenez compte du fait que les participants imprimeront la présentation en noir et blanc ou </a:t>
            </a:r>
            <a:r>
              <a:rPr lang="fr-FR" sz="1300" dirty="0" err="1"/>
              <a:t>nuances de gris</a:t>
            </a:r>
            <a:r>
              <a:rPr lang="fr-FR" sz="1300" dirty="0"/>
              <a:t>. Effectuez un test d’impression pour vérifier que vos couleurs s’impriment correctement en noir et blanc intégral et </a:t>
            </a:r>
            <a:r>
              <a:rPr lang="fr-FR" sz="1300" dirty="0" err="1"/>
              <a:t>nuances de gris</a:t>
            </a:r>
            <a:r>
              <a:rPr lang="fr-FR" sz="1300" dirty="0"/>
              <a:t>.</a:t>
            </a:r>
          </a:p>
          <a:p>
            <a:pPr lvl="0">
              <a:buFontTx/>
              <a:buNone/>
            </a:pPr>
            <a:endParaRPr lang="fr-FR" sz="1300" dirty="0"/>
          </a:p>
          <a:p>
            <a:pPr lvl="0">
              <a:buFontTx/>
              <a:buNone/>
            </a:pPr>
            <a:r>
              <a:rPr lang="fr-FR" sz="1300" b="1" dirty="0"/>
              <a:t>Graphiques, tableaux et diagrammes</a:t>
            </a:r>
          </a:p>
          <a:p>
            <a:pPr lvl="0"/>
            <a:r>
              <a:rPr lang="fr-FR" sz="1300" dirty="0"/>
              <a:t>Faites en sorte que votre présentation soit simple : utilisez des styles et des couleurs identiques qui ne soient pas gênants.</a:t>
            </a:r>
          </a:p>
          <a:p>
            <a:pPr lvl="0"/>
            <a:r>
              <a:rPr lang="fr-FR" sz="1300" dirty="0"/>
              <a:t>Ajoutez une étiquette à tous les graphiques et tableaux.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08530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Fournissez une brève vue d’ensemble de la présentation.</a:t>
            </a:r>
            <a:r>
              <a:rPr lang="fr-FR" baseline="0" dirty="0" smtClean="0"/>
              <a:t> D</a:t>
            </a:r>
            <a:r>
              <a:rPr lang="fr-FR" dirty="0" smtClean="0"/>
              <a:t>écrivez l’objectif principal de la présentation et expliquez son importance.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Présentez chaque sujet principal.</a:t>
            </a:r>
          </a:p>
          <a:p>
            <a:r>
              <a:rPr lang="fr-FR" dirty="0" smtClean="0"/>
              <a:t>Pour fournir une feuille de route à votre audience, vous</a:t>
            </a:r>
            <a:r>
              <a:rPr lang="fr-FR" baseline="0" dirty="0" smtClean="0"/>
              <a:t> pouvez </a:t>
            </a:r>
            <a:r>
              <a:rPr lang="fr-FR" dirty="0" smtClean="0"/>
              <a:t>répéter cette diapositive de vue d’ensemble tout au long de la présentation afin de mettre en évidence le sujet suivant.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6172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Fournissez une brève vue d’ensemble de la présentation.</a:t>
            </a:r>
            <a:r>
              <a:rPr lang="fr-FR" baseline="0" dirty="0" smtClean="0"/>
              <a:t> D</a:t>
            </a:r>
            <a:r>
              <a:rPr lang="fr-FR" dirty="0" smtClean="0"/>
              <a:t>écrivez l’objectif principal de la présentation et expliquez son importance.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Présentez chaque sujet principal.</a:t>
            </a:r>
          </a:p>
          <a:p>
            <a:r>
              <a:rPr lang="fr-FR" dirty="0" smtClean="0"/>
              <a:t>Pour fournir une feuille de route à votre audience, vous</a:t>
            </a:r>
            <a:r>
              <a:rPr lang="fr-FR" baseline="0" dirty="0" smtClean="0"/>
              <a:t> pouvez </a:t>
            </a:r>
            <a:r>
              <a:rPr lang="fr-FR" dirty="0" smtClean="0"/>
              <a:t>répéter cette diapositive de vue d’ensemble tout au long de la présentation afin de mettre en évidence le sujet suivant.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222174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Fournissez une brève vue d’ensemble de la présentation.</a:t>
            </a:r>
            <a:r>
              <a:rPr lang="fr-FR" baseline="0" dirty="0" smtClean="0"/>
              <a:t> D</a:t>
            </a:r>
            <a:r>
              <a:rPr lang="fr-FR" dirty="0" smtClean="0"/>
              <a:t>écrivez l’objectif principal de la présentation et expliquez son importance.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Présentez chaque sujet principal.</a:t>
            </a:r>
          </a:p>
          <a:p>
            <a:r>
              <a:rPr lang="fr-FR" dirty="0" smtClean="0"/>
              <a:t>Pour fournir une feuille de route à votre audience, vous</a:t>
            </a:r>
            <a:r>
              <a:rPr lang="fr-FR" baseline="0" dirty="0" smtClean="0"/>
              <a:t> pouvez </a:t>
            </a:r>
            <a:r>
              <a:rPr lang="fr-FR" dirty="0" smtClean="0"/>
              <a:t>répéter cette diapositive de vue d’ensemble tout au long de la présentation afin de mettre en évidence le sujet suivant.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67536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Fournissez une brève vue d’ensemble de la présentation.</a:t>
            </a:r>
            <a:r>
              <a:rPr lang="fr-FR" baseline="0" dirty="0" smtClean="0"/>
              <a:t> D</a:t>
            </a:r>
            <a:r>
              <a:rPr lang="fr-FR" dirty="0" smtClean="0"/>
              <a:t>écrivez l’objectif principal de la présentation et expliquez son importance.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Présentez chaque sujet principal.</a:t>
            </a:r>
          </a:p>
          <a:p>
            <a:r>
              <a:rPr lang="fr-FR" dirty="0" smtClean="0"/>
              <a:t>Pour fournir une feuille de route à votre audience, vous</a:t>
            </a:r>
            <a:r>
              <a:rPr lang="fr-FR" baseline="0" dirty="0" smtClean="0"/>
              <a:t> pouvez </a:t>
            </a:r>
            <a:r>
              <a:rPr lang="fr-FR" dirty="0" smtClean="0"/>
              <a:t>répéter cette diapositive de vue d’ensemble tout au long de la présentation afin de mettre en évidence le sujet suivant.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3800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Fournissez une brève vue d’ensemble de la présentation.</a:t>
            </a:r>
            <a:r>
              <a:rPr lang="fr-FR" baseline="0" dirty="0" smtClean="0"/>
              <a:t> D</a:t>
            </a:r>
            <a:r>
              <a:rPr lang="fr-FR" dirty="0" smtClean="0"/>
              <a:t>écrivez l’objectif principal de la présentation et expliquez son importance.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Présentez chaque sujet principal.</a:t>
            </a:r>
          </a:p>
          <a:p>
            <a:r>
              <a:rPr lang="fr-FR" dirty="0" smtClean="0"/>
              <a:t>Pour fournir une feuille de route à votre audience, vous</a:t>
            </a:r>
            <a:r>
              <a:rPr lang="fr-FR" baseline="0" dirty="0" smtClean="0"/>
              <a:t> pouvez </a:t>
            </a:r>
            <a:r>
              <a:rPr lang="fr-FR" dirty="0" smtClean="0"/>
              <a:t>répéter cette diapositive de vue d’ensemble tout au long de la présentation afin de mettre en évidence le sujet suivant.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33438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Fournissez une brève vue d’ensemble de la présentation.</a:t>
            </a:r>
            <a:r>
              <a:rPr lang="fr-FR" baseline="0" dirty="0" smtClean="0"/>
              <a:t> D</a:t>
            </a:r>
            <a:r>
              <a:rPr lang="fr-FR" dirty="0" smtClean="0"/>
              <a:t>écrivez l’objectif principal de la présentation et expliquez son importance.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Présentez chaque sujet principal.</a:t>
            </a:r>
          </a:p>
          <a:p>
            <a:r>
              <a:rPr lang="fr-FR" dirty="0" smtClean="0"/>
              <a:t>Pour fournir une feuille de route à votre audience, vous</a:t>
            </a:r>
            <a:r>
              <a:rPr lang="fr-FR" baseline="0" dirty="0" smtClean="0"/>
              <a:t> pouvez </a:t>
            </a:r>
            <a:r>
              <a:rPr lang="fr-FR" dirty="0" smtClean="0"/>
              <a:t>répéter cette diapositive de vue d’ensemble tout au long de la présentation afin de mettre en évidence le sujet suivant.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921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Fournissez une brève vue d’ensemble de la présentation.</a:t>
            </a:r>
            <a:r>
              <a:rPr lang="fr-FR" baseline="0" dirty="0" smtClean="0"/>
              <a:t> D</a:t>
            </a:r>
            <a:r>
              <a:rPr lang="fr-FR" dirty="0" smtClean="0"/>
              <a:t>écrivez l’objectif principal de la présentation et expliquez son importance.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Présentez chaque sujet principal.</a:t>
            </a:r>
          </a:p>
          <a:p>
            <a:r>
              <a:rPr lang="fr-FR" dirty="0" smtClean="0"/>
              <a:t>Pour fournir une feuille de route à votre audience, vous</a:t>
            </a:r>
            <a:r>
              <a:rPr lang="fr-FR" baseline="0" dirty="0" smtClean="0"/>
              <a:t> pouvez </a:t>
            </a:r>
            <a:r>
              <a:rPr lang="fr-FR" dirty="0" smtClean="0"/>
              <a:t>répéter cette diapositive de vue d’ensemble tout au long de la présentation afin de mettre en évidence le sujet suivant.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3522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Fournissez une brève vue d’ensemble de la présentation.</a:t>
            </a:r>
            <a:r>
              <a:rPr lang="fr-FR" baseline="0" dirty="0" smtClean="0"/>
              <a:t> D</a:t>
            </a:r>
            <a:r>
              <a:rPr lang="fr-FR" dirty="0" smtClean="0"/>
              <a:t>écrivez l’objectif principal de la présentation et expliquez son importance.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Présentez chaque sujet principal.</a:t>
            </a:r>
          </a:p>
          <a:p>
            <a:r>
              <a:rPr lang="fr-FR" dirty="0" smtClean="0"/>
              <a:t>Pour fournir une feuille de route à votre audience, vous</a:t>
            </a:r>
            <a:r>
              <a:rPr lang="fr-FR" baseline="0" dirty="0" smtClean="0"/>
              <a:t> pouvez </a:t>
            </a:r>
            <a:r>
              <a:rPr lang="fr-FR" dirty="0" smtClean="0"/>
              <a:t>répéter cette diapositive de vue d’ensemble tout au long de la présentation afin de mettre en évidence le sujet suivant.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47516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Fournissez une brève vue d’ensemble de la présentation.</a:t>
            </a:r>
            <a:r>
              <a:rPr lang="fr-FR" baseline="0" dirty="0" smtClean="0"/>
              <a:t> D</a:t>
            </a:r>
            <a:r>
              <a:rPr lang="fr-FR" dirty="0" smtClean="0"/>
              <a:t>écrivez l’objectif principal de la présentation et expliquez son importance.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Présentez chaque sujet principal.</a:t>
            </a:r>
          </a:p>
          <a:p>
            <a:r>
              <a:rPr lang="fr-FR" dirty="0" smtClean="0"/>
              <a:t>Pour fournir une feuille de route à votre audience, vous</a:t>
            </a:r>
            <a:r>
              <a:rPr lang="fr-FR" baseline="0" dirty="0" smtClean="0"/>
              <a:t> pouvez </a:t>
            </a:r>
            <a:r>
              <a:rPr lang="fr-FR" dirty="0" smtClean="0"/>
              <a:t>répéter cette diapositive de vue d’ensemble tout au long de la présentation afin de mettre en évidence le sujet suivant.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82731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Fournissez une brève vue d’ensemble de la présentation.</a:t>
            </a:r>
            <a:r>
              <a:rPr lang="fr-FR" baseline="0" dirty="0" smtClean="0"/>
              <a:t> D</a:t>
            </a:r>
            <a:r>
              <a:rPr lang="fr-FR" dirty="0" smtClean="0"/>
              <a:t>écrivez l’objectif principal de la présentation et expliquez son importance.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Présentez chaque sujet principal.</a:t>
            </a:r>
          </a:p>
          <a:p>
            <a:r>
              <a:rPr lang="fr-FR" dirty="0" smtClean="0"/>
              <a:t>Pour fournir une feuille de route à votre audience, vous</a:t>
            </a:r>
            <a:r>
              <a:rPr lang="fr-FR" baseline="0" dirty="0" smtClean="0"/>
              <a:t> pouvez </a:t>
            </a:r>
            <a:r>
              <a:rPr lang="fr-FR" dirty="0" smtClean="0"/>
              <a:t>répéter cette diapositive de vue d’ensemble tout au long de la présentation afin de mettre en évidence le sujet suivant.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82731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Attention : pas</a:t>
            </a:r>
            <a:r>
              <a:rPr lang="fr-FR" baseline="0" dirty="0" smtClean="0"/>
              <a:t> titiller</a:t>
            </a:r>
          </a:p>
          <a:p>
            <a:pPr>
              <a:lnSpc>
                <a:spcPct val="80000"/>
              </a:lnSpc>
            </a:pPr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06409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Fournissez une brève vue d’ensemble de la présentation.</a:t>
            </a:r>
            <a:r>
              <a:rPr lang="fr-FR" baseline="0" dirty="0" smtClean="0"/>
              <a:t> D</a:t>
            </a:r>
            <a:r>
              <a:rPr lang="fr-FR" dirty="0" smtClean="0"/>
              <a:t>écrivez l’objectif principal de la présentation et expliquez son importance.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Présentez chaque sujet principal.</a:t>
            </a:r>
          </a:p>
          <a:p>
            <a:r>
              <a:rPr lang="fr-FR" dirty="0" smtClean="0"/>
              <a:t>Pour fournir une feuille de route à votre audience, vous</a:t>
            </a:r>
            <a:r>
              <a:rPr lang="fr-FR" baseline="0" dirty="0" smtClean="0"/>
              <a:t> pouvez </a:t>
            </a:r>
            <a:r>
              <a:rPr lang="fr-FR" dirty="0" smtClean="0"/>
              <a:t>répéter cette diapositive de vue d’ensemble tout au long de la présentation afin de mettre en évidence le sujet suivant.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1437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Fournissez une brève vue d’ensemble de la présentation.</a:t>
            </a:r>
            <a:r>
              <a:rPr lang="fr-FR" baseline="0" dirty="0" smtClean="0"/>
              <a:t> D</a:t>
            </a:r>
            <a:r>
              <a:rPr lang="fr-FR" dirty="0" smtClean="0"/>
              <a:t>écrivez l’objectif principal de la présentation et expliquez son importance.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Présentez chaque sujet principal.</a:t>
            </a:r>
          </a:p>
          <a:p>
            <a:r>
              <a:rPr lang="fr-FR" dirty="0" smtClean="0"/>
              <a:t>Pour fournir une feuille de route à votre audience, vous</a:t>
            </a:r>
            <a:r>
              <a:rPr lang="fr-FR" baseline="0" dirty="0" smtClean="0"/>
              <a:t> pouvez </a:t>
            </a:r>
            <a:r>
              <a:rPr lang="fr-FR" dirty="0" smtClean="0"/>
              <a:t>répéter cette diapositive de vue d’ensemble tout au long de la présentation afin de mettre en évidence le sujet suivant.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8885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Fournissez une brève vue d’ensemble de la présentation.</a:t>
            </a:r>
            <a:r>
              <a:rPr lang="fr-FR" baseline="0" dirty="0" smtClean="0"/>
              <a:t> D</a:t>
            </a:r>
            <a:r>
              <a:rPr lang="fr-FR" dirty="0" smtClean="0"/>
              <a:t>écrivez l’objectif principal de la présentation et expliquez son importance.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Présentez chaque sujet principal.</a:t>
            </a:r>
          </a:p>
          <a:p>
            <a:r>
              <a:rPr lang="fr-FR" dirty="0" smtClean="0"/>
              <a:t>Pour fournir une feuille de route à votre audience, vous</a:t>
            </a:r>
            <a:r>
              <a:rPr lang="fr-FR" baseline="0" dirty="0" smtClean="0"/>
              <a:t> pouvez </a:t>
            </a:r>
            <a:r>
              <a:rPr lang="fr-FR" dirty="0" smtClean="0"/>
              <a:t>répéter cette diapositive de vue d’ensemble tout au long de la présentation afin de mettre en évidence le sujet suivant.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893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Fournissez une brève vue d’ensemble de la présentation.</a:t>
            </a:r>
            <a:r>
              <a:rPr lang="fr-FR" baseline="0" dirty="0" smtClean="0"/>
              <a:t> D</a:t>
            </a:r>
            <a:r>
              <a:rPr lang="fr-FR" dirty="0" smtClean="0"/>
              <a:t>écrivez l’objectif principal de la présentation et expliquez son importance.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Présentez chaque sujet principal.</a:t>
            </a:r>
          </a:p>
          <a:p>
            <a:r>
              <a:rPr lang="fr-FR" dirty="0" smtClean="0"/>
              <a:t>Pour fournir une feuille de route à votre audience, vous</a:t>
            </a:r>
            <a:r>
              <a:rPr lang="fr-FR" baseline="0" dirty="0" smtClean="0"/>
              <a:t> pouvez </a:t>
            </a:r>
            <a:r>
              <a:rPr lang="fr-FR" dirty="0" smtClean="0"/>
              <a:t>répéter cette diapositive de vue d’ensemble tout au long de la présentation afin de mettre en évidence le sujet suivant.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655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Fournissez une brève vue d’ensemble de la présentation.</a:t>
            </a:r>
            <a:r>
              <a:rPr lang="fr-FR" baseline="0" dirty="0" smtClean="0"/>
              <a:t> D</a:t>
            </a:r>
            <a:r>
              <a:rPr lang="fr-FR" dirty="0" smtClean="0"/>
              <a:t>écrivez l’objectif principal de la présentation et expliquez son importance.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Présentez chaque sujet principal.</a:t>
            </a:r>
          </a:p>
          <a:p>
            <a:r>
              <a:rPr lang="fr-FR" dirty="0" smtClean="0"/>
              <a:t>Pour fournir une feuille de route à votre audience, vous</a:t>
            </a:r>
            <a:r>
              <a:rPr lang="fr-FR" baseline="0" dirty="0" smtClean="0"/>
              <a:t> pouvez </a:t>
            </a:r>
            <a:r>
              <a:rPr lang="fr-FR" dirty="0" smtClean="0"/>
              <a:t>répéter cette diapositive de vue d’ensemble tout au long de la présentation afin de mettre en évidence le sujet suivant.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673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fr-FR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fr-FR"/>
              <a:t>Modifiez le style du titre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fr-FR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fr-F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fr-F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fr-F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fr-F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fr-F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fr-F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fr-F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fr-F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fr-FR" smtClean="0"/>
              <a:t>Modifiez le style des sous-titres du masque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fr-FR" sz="2000" baseline="0"/>
            </a:lvl1pPr>
          </a:lstStyle>
          <a:p>
            <a:r>
              <a:rPr kumimoji="0" lang="fr-FR"/>
              <a:t>Logo de la société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08/06/2015</a:t>
            </a:r>
            <a:endParaRPr kumimoji="0"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‹N°›</a:t>
            </a:fld>
            <a:endParaRPr kumimoji="0" lang="fr-F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08/06/2015</a:t>
            </a:r>
            <a:endParaRPr kumimoji="0"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‹N°›</a:t>
            </a:fld>
            <a:endParaRPr kumimoji="0" lang="fr-F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ière-plan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r>
              <a:rPr lang="fr-FR" smtClean="0"/>
              <a:t>08/06/2015</a:t>
            </a:r>
            <a:endParaRPr kumimoji="0"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‹N°›</a:t>
            </a:fld>
            <a:endParaRPr kumimoji="0" lang="fr-F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fr-FR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fr-FR"/>
              <a:t>Modifiez le style du titre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08/06/2015</a:t>
            </a:r>
            <a:endParaRPr kumimoji="0"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‹N°›</a:t>
            </a:fld>
            <a:endParaRPr kumimoji="0" lang="fr-FR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fr-FR" sz="1800"/>
            </a:lvl1pPr>
          </a:lstStyle>
          <a:p>
            <a:r>
              <a:rPr kumimoji="0" lang="fr-FR"/>
              <a:t>Logo de la société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fr-FR"/>
            </a:lvl1pPr>
          </a:lstStyle>
          <a:p>
            <a:r>
              <a:rPr kumimoji="0" lang="fr-FR"/>
              <a:t>Modifiez le style du titre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fr-FR" sz="3200">
                <a:latin typeface="+mn-lt"/>
              </a:defRPr>
            </a:lvl1pPr>
            <a:lvl2pPr eaLnBrk="1" latinLnBrk="0" hangingPunct="1">
              <a:defRPr kumimoji="0" lang="fr-FR" sz="2800">
                <a:latin typeface="+mn-lt"/>
              </a:defRPr>
            </a:lvl2pPr>
            <a:lvl3pPr eaLnBrk="1" latinLnBrk="0" hangingPunct="1">
              <a:defRPr kumimoji="0" lang="fr-FR" sz="2400">
                <a:latin typeface="+mn-lt"/>
              </a:defRPr>
            </a:lvl3pPr>
            <a:lvl4pPr eaLnBrk="1" latinLnBrk="0" hangingPunct="1">
              <a:defRPr kumimoji="0" lang="fr-FR" sz="2400">
                <a:latin typeface="+mn-lt"/>
              </a:defRPr>
            </a:lvl4pPr>
            <a:lvl5pPr eaLnBrk="1" latinLnBrk="0" hangingPunct="1">
              <a:defRPr kumimoji="0" lang="fr-FR" sz="2400">
                <a:latin typeface="+mn-lt"/>
              </a:defRPr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08/06/2015</a:t>
            </a:r>
            <a:endParaRPr kumimoji="0"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‹N°›</a:t>
            </a:fld>
            <a:endParaRPr kumimoji="0" lang="fr-F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fr-FR" sz="2800"/>
            </a:lvl1pPr>
            <a:lvl2pPr eaLnBrk="1" latinLnBrk="0" hangingPunct="1">
              <a:defRPr kumimoji="0" lang="fr-FR" sz="2400"/>
            </a:lvl2pPr>
            <a:lvl3pPr eaLnBrk="1" latinLnBrk="0" hangingPunct="1">
              <a:defRPr kumimoji="0" lang="fr-FR" sz="2000"/>
            </a:lvl3pPr>
            <a:lvl4pPr eaLnBrk="1" latinLnBrk="0" hangingPunct="1">
              <a:defRPr kumimoji="0" lang="fr-FR" sz="1800"/>
            </a:lvl4pPr>
            <a:lvl5pPr eaLnBrk="1" latinLnBrk="0" hangingPunct="1">
              <a:defRPr kumimoji="0" lang="fr-FR" sz="1800"/>
            </a:lvl5pPr>
            <a:lvl6pPr eaLnBrk="1" latinLnBrk="0" hangingPunct="1">
              <a:defRPr kumimoji="0" lang="fr-FR" sz="1800"/>
            </a:lvl6pPr>
            <a:lvl7pPr eaLnBrk="1" latinLnBrk="0" hangingPunct="1">
              <a:defRPr kumimoji="0" lang="fr-FR" sz="1800"/>
            </a:lvl7pPr>
            <a:lvl8pPr eaLnBrk="1" latinLnBrk="0" hangingPunct="1">
              <a:defRPr kumimoji="0" lang="fr-FR" sz="1800"/>
            </a:lvl8pPr>
            <a:lvl9pPr eaLnBrk="1" latinLnBrk="0" hangingPunct="1">
              <a:defRPr kumimoji="0" lang="fr-FR" sz="18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fr-FR" sz="2800"/>
            </a:lvl1pPr>
            <a:lvl2pPr eaLnBrk="1" latinLnBrk="0" hangingPunct="1">
              <a:defRPr kumimoji="0" lang="fr-FR" sz="2400"/>
            </a:lvl2pPr>
            <a:lvl3pPr eaLnBrk="1" latinLnBrk="0" hangingPunct="1">
              <a:defRPr kumimoji="0" lang="fr-FR" sz="2000"/>
            </a:lvl3pPr>
            <a:lvl4pPr eaLnBrk="1" latinLnBrk="0" hangingPunct="1">
              <a:defRPr kumimoji="0" lang="fr-FR" sz="1800"/>
            </a:lvl4pPr>
            <a:lvl5pPr eaLnBrk="1" latinLnBrk="0" hangingPunct="1">
              <a:defRPr kumimoji="0" lang="fr-FR" sz="1800"/>
            </a:lvl5pPr>
            <a:lvl6pPr eaLnBrk="1" latinLnBrk="0" hangingPunct="1">
              <a:defRPr kumimoji="0" lang="fr-FR" sz="1800"/>
            </a:lvl6pPr>
            <a:lvl7pPr eaLnBrk="1" latinLnBrk="0" hangingPunct="1">
              <a:defRPr kumimoji="0" lang="fr-FR" sz="1800"/>
            </a:lvl7pPr>
            <a:lvl8pPr eaLnBrk="1" latinLnBrk="0" hangingPunct="1">
              <a:defRPr kumimoji="0" lang="fr-FR" sz="1800"/>
            </a:lvl8pPr>
            <a:lvl9pPr eaLnBrk="1" latinLnBrk="0" hangingPunct="1">
              <a:defRPr kumimoji="0" lang="fr-FR" sz="18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08/06/2015</a:t>
            </a:r>
            <a:endParaRPr kumimoji="0"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‹N°›</a:t>
            </a:fld>
            <a:endParaRPr kumimoji="0" lang="fr-F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fr-FR"/>
            </a:lvl1pPr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fr-FR" sz="2400" b="1"/>
            </a:lvl1pPr>
            <a:lvl2pPr marL="457200" indent="0" eaLnBrk="1" latinLnBrk="0" hangingPunct="1">
              <a:buNone/>
              <a:defRPr kumimoji="0" lang="fr-FR" sz="2000" b="1"/>
            </a:lvl2pPr>
            <a:lvl3pPr marL="914400" indent="0" eaLnBrk="1" latinLnBrk="0" hangingPunct="1">
              <a:buNone/>
              <a:defRPr kumimoji="0" lang="fr-FR" sz="1800" b="1"/>
            </a:lvl3pPr>
            <a:lvl4pPr marL="1371600" indent="0" eaLnBrk="1" latinLnBrk="0" hangingPunct="1">
              <a:buNone/>
              <a:defRPr kumimoji="0" lang="fr-FR" sz="1600" b="1"/>
            </a:lvl4pPr>
            <a:lvl5pPr marL="1828800" indent="0" eaLnBrk="1" latinLnBrk="0" hangingPunct="1">
              <a:buNone/>
              <a:defRPr kumimoji="0" lang="fr-FR" sz="1600" b="1"/>
            </a:lvl5pPr>
            <a:lvl6pPr marL="2286000" indent="0" eaLnBrk="1" latinLnBrk="0" hangingPunct="1">
              <a:buNone/>
              <a:defRPr kumimoji="0" lang="fr-FR" sz="1600" b="1"/>
            </a:lvl6pPr>
            <a:lvl7pPr marL="2743200" indent="0" eaLnBrk="1" latinLnBrk="0" hangingPunct="1">
              <a:buNone/>
              <a:defRPr kumimoji="0" lang="fr-FR" sz="1600" b="1"/>
            </a:lvl7pPr>
            <a:lvl8pPr marL="3200400" indent="0" eaLnBrk="1" latinLnBrk="0" hangingPunct="1">
              <a:buNone/>
              <a:defRPr kumimoji="0" lang="fr-FR" sz="1600" b="1"/>
            </a:lvl8pPr>
            <a:lvl9pPr marL="3657600" indent="0" eaLnBrk="1" latinLnBrk="0" hangingPunct="1">
              <a:buNone/>
              <a:defRPr kumimoji="0" lang="fr-FR" sz="1600" b="1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fr-FR" sz="2400"/>
            </a:lvl1pPr>
            <a:lvl2pPr eaLnBrk="1" latinLnBrk="0" hangingPunct="1">
              <a:defRPr kumimoji="0" lang="fr-FR" sz="2000"/>
            </a:lvl2pPr>
            <a:lvl3pPr eaLnBrk="1" latinLnBrk="0" hangingPunct="1">
              <a:defRPr kumimoji="0" lang="fr-FR" sz="1800"/>
            </a:lvl3pPr>
            <a:lvl4pPr eaLnBrk="1" latinLnBrk="0" hangingPunct="1">
              <a:defRPr kumimoji="0" lang="fr-FR" sz="1600"/>
            </a:lvl4pPr>
            <a:lvl5pPr eaLnBrk="1" latinLnBrk="0" hangingPunct="1">
              <a:defRPr kumimoji="0" lang="fr-FR" sz="1600"/>
            </a:lvl5pPr>
            <a:lvl6pPr eaLnBrk="1" latinLnBrk="0" hangingPunct="1">
              <a:defRPr kumimoji="0" lang="fr-FR" sz="1600"/>
            </a:lvl6pPr>
            <a:lvl7pPr eaLnBrk="1" latinLnBrk="0" hangingPunct="1">
              <a:defRPr kumimoji="0" lang="fr-FR" sz="1600"/>
            </a:lvl7pPr>
            <a:lvl8pPr eaLnBrk="1" latinLnBrk="0" hangingPunct="1">
              <a:defRPr kumimoji="0" lang="fr-FR" sz="1600"/>
            </a:lvl8pPr>
            <a:lvl9pPr eaLnBrk="1" latinLnBrk="0" hangingPunct="1">
              <a:defRPr kumimoji="0" lang="fr-FR" sz="16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fr-FR" sz="2400" b="1"/>
            </a:lvl1pPr>
            <a:lvl2pPr marL="457200" indent="0" eaLnBrk="1" latinLnBrk="0" hangingPunct="1">
              <a:buNone/>
              <a:defRPr kumimoji="0" lang="fr-FR" sz="2000" b="1"/>
            </a:lvl2pPr>
            <a:lvl3pPr marL="914400" indent="0" eaLnBrk="1" latinLnBrk="0" hangingPunct="1">
              <a:buNone/>
              <a:defRPr kumimoji="0" lang="fr-FR" sz="1800" b="1"/>
            </a:lvl3pPr>
            <a:lvl4pPr marL="1371600" indent="0" eaLnBrk="1" latinLnBrk="0" hangingPunct="1">
              <a:buNone/>
              <a:defRPr kumimoji="0" lang="fr-FR" sz="1600" b="1"/>
            </a:lvl4pPr>
            <a:lvl5pPr marL="1828800" indent="0" eaLnBrk="1" latinLnBrk="0" hangingPunct="1">
              <a:buNone/>
              <a:defRPr kumimoji="0" lang="fr-FR" sz="1600" b="1"/>
            </a:lvl5pPr>
            <a:lvl6pPr marL="2286000" indent="0" eaLnBrk="1" latinLnBrk="0" hangingPunct="1">
              <a:buNone/>
              <a:defRPr kumimoji="0" lang="fr-FR" sz="1600" b="1"/>
            </a:lvl6pPr>
            <a:lvl7pPr marL="2743200" indent="0" eaLnBrk="1" latinLnBrk="0" hangingPunct="1">
              <a:buNone/>
              <a:defRPr kumimoji="0" lang="fr-FR" sz="1600" b="1"/>
            </a:lvl7pPr>
            <a:lvl8pPr marL="3200400" indent="0" eaLnBrk="1" latinLnBrk="0" hangingPunct="1">
              <a:buNone/>
              <a:defRPr kumimoji="0" lang="fr-FR" sz="1600" b="1"/>
            </a:lvl8pPr>
            <a:lvl9pPr marL="3657600" indent="0" eaLnBrk="1" latinLnBrk="0" hangingPunct="1">
              <a:buNone/>
              <a:defRPr kumimoji="0" lang="fr-FR" sz="1600" b="1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fr-FR" sz="2400"/>
            </a:lvl1pPr>
            <a:lvl2pPr eaLnBrk="1" latinLnBrk="0" hangingPunct="1">
              <a:defRPr kumimoji="0" lang="fr-FR" sz="2000"/>
            </a:lvl2pPr>
            <a:lvl3pPr eaLnBrk="1" latinLnBrk="0" hangingPunct="1">
              <a:defRPr kumimoji="0" lang="fr-FR" sz="1800"/>
            </a:lvl3pPr>
            <a:lvl4pPr eaLnBrk="1" latinLnBrk="0" hangingPunct="1">
              <a:defRPr kumimoji="0" lang="fr-FR" sz="1600"/>
            </a:lvl4pPr>
            <a:lvl5pPr eaLnBrk="1" latinLnBrk="0" hangingPunct="1">
              <a:defRPr kumimoji="0" lang="fr-FR" sz="1600"/>
            </a:lvl5pPr>
            <a:lvl6pPr eaLnBrk="1" latinLnBrk="0" hangingPunct="1">
              <a:defRPr kumimoji="0" lang="fr-FR" sz="1600"/>
            </a:lvl6pPr>
            <a:lvl7pPr eaLnBrk="1" latinLnBrk="0" hangingPunct="1">
              <a:defRPr kumimoji="0" lang="fr-FR" sz="1600"/>
            </a:lvl7pPr>
            <a:lvl8pPr eaLnBrk="1" latinLnBrk="0" hangingPunct="1">
              <a:defRPr kumimoji="0" lang="fr-FR" sz="1600"/>
            </a:lvl8pPr>
            <a:lvl9pPr eaLnBrk="1" latinLnBrk="0" hangingPunct="1">
              <a:defRPr kumimoji="0" lang="fr-FR" sz="16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08/06/2015</a:t>
            </a:r>
            <a:endParaRPr kumimoji="0"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‹N°›</a:t>
            </a:fld>
            <a:endParaRPr kumimoji="0" lang="fr-FR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fr-FR" sz="2000" b="1"/>
            </a:lvl1pPr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fr-FR" sz="3200"/>
            </a:lvl1pPr>
            <a:lvl2pPr eaLnBrk="1" latinLnBrk="0" hangingPunct="1">
              <a:defRPr kumimoji="0" lang="fr-FR" sz="2800"/>
            </a:lvl2pPr>
            <a:lvl3pPr eaLnBrk="1" latinLnBrk="0" hangingPunct="1">
              <a:defRPr kumimoji="0" lang="fr-FR" sz="2400"/>
            </a:lvl3pPr>
            <a:lvl4pPr eaLnBrk="1" latinLnBrk="0" hangingPunct="1">
              <a:defRPr kumimoji="0" lang="fr-FR" sz="2000"/>
            </a:lvl4pPr>
            <a:lvl5pPr eaLnBrk="1" latinLnBrk="0" hangingPunct="1">
              <a:defRPr kumimoji="0" lang="fr-FR" sz="2000"/>
            </a:lvl5pPr>
            <a:lvl6pPr eaLnBrk="1" latinLnBrk="0" hangingPunct="1">
              <a:defRPr kumimoji="0" lang="fr-FR" sz="2000"/>
            </a:lvl6pPr>
            <a:lvl7pPr eaLnBrk="1" latinLnBrk="0" hangingPunct="1">
              <a:defRPr kumimoji="0" lang="fr-FR" sz="2000"/>
            </a:lvl7pPr>
            <a:lvl8pPr eaLnBrk="1" latinLnBrk="0" hangingPunct="1">
              <a:defRPr kumimoji="0" lang="fr-FR" sz="2000"/>
            </a:lvl8pPr>
            <a:lvl9pPr eaLnBrk="1" latinLnBrk="0" hangingPunct="1">
              <a:defRPr kumimoji="0" lang="fr-FR" sz="20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fr-FR" sz="1400"/>
            </a:lvl1pPr>
            <a:lvl2pPr marL="457200" indent="0" eaLnBrk="1" latinLnBrk="0" hangingPunct="1">
              <a:buNone/>
              <a:defRPr kumimoji="0" lang="fr-FR" sz="1200"/>
            </a:lvl2pPr>
            <a:lvl3pPr marL="914400" indent="0" eaLnBrk="1" latinLnBrk="0" hangingPunct="1">
              <a:buNone/>
              <a:defRPr kumimoji="0" lang="fr-FR" sz="1000"/>
            </a:lvl3pPr>
            <a:lvl4pPr marL="1371600" indent="0" eaLnBrk="1" latinLnBrk="0" hangingPunct="1">
              <a:buNone/>
              <a:defRPr kumimoji="0" lang="fr-FR" sz="900"/>
            </a:lvl4pPr>
            <a:lvl5pPr marL="1828800" indent="0" eaLnBrk="1" latinLnBrk="0" hangingPunct="1">
              <a:buNone/>
              <a:defRPr kumimoji="0" lang="fr-FR" sz="900"/>
            </a:lvl5pPr>
            <a:lvl6pPr marL="2286000" indent="0" eaLnBrk="1" latinLnBrk="0" hangingPunct="1">
              <a:buNone/>
              <a:defRPr kumimoji="0" lang="fr-FR" sz="900"/>
            </a:lvl6pPr>
            <a:lvl7pPr marL="2743200" indent="0" eaLnBrk="1" latinLnBrk="0" hangingPunct="1">
              <a:buNone/>
              <a:defRPr kumimoji="0" lang="fr-FR" sz="900"/>
            </a:lvl7pPr>
            <a:lvl8pPr marL="3200400" indent="0" eaLnBrk="1" latinLnBrk="0" hangingPunct="1">
              <a:buNone/>
              <a:defRPr kumimoji="0" lang="fr-FR" sz="900"/>
            </a:lvl8pPr>
            <a:lvl9pPr marL="3657600" indent="0" eaLnBrk="1" latinLnBrk="0" hangingPunct="1">
              <a:buNone/>
              <a:defRPr kumimoji="0" lang="fr-FR" sz="9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08/06/2015</a:t>
            </a:r>
            <a:endParaRPr kumimoji="0"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‹N°›</a:t>
            </a:fld>
            <a:endParaRPr kumimoji="0" lang="fr-F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fr-FR" sz="2000" b="1"/>
            </a:lvl1pPr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fr-FR" sz="3200"/>
            </a:lvl1pPr>
            <a:lvl2pPr marL="457200" indent="0" eaLnBrk="1" latinLnBrk="0" hangingPunct="1">
              <a:buNone/>
              <a:defRPr kumimoji="0" lang="fr-FR" sz="2800"/>
            </a:lvl2pPr>
            <a:lvl3pPr marL="914400" indent="0" eaLnBrk="1" latinLnBrk="0" hangingPunct="1">
              <a:buNone/>
              <a:defRPr kumimoji="0" lang="fr-FR" sz="2400"/>
            </a:lvl3pPr>
            <a:lvl4pPr marL="1371600" indent="0" eaLnBrk="1" latinLnBrk="0" hangingPunct="1">
              <a:buNone/>
              <a:defRPr kumimoji="0" lang="fr-FR" sz="2000"/>
            </a:lvl4pPr>
            <a:lvl5pPr marL="1828800" indent="0" eaLnBrk="1" latinLnBrk="0" hangingPunct="1">
              <a:buNone/>
              <a:defRPr kumimoji="0" lang="fr-FR" sz="2000"/>
            </a:lvl5pPr>
            <a:lvl6pPr marL="2286000" indent="0" eaLnBrk="1" latinLnBrk="0" hangingPunct="1">
              <a:buNone/>
              <a:defRPr kumimoji="0" lang="fr-FR" sz="2000"/>
            </a:lvl6pPr>
            <a:lvl7pPr marL="2743200" indent="0" eaLnBrk="1" latinLnBrk="0" hangingPunct="1">
              <a:buNone/>
              <a:defRPr kumimoji="0" lang="fr-FR" sz="2000"/>
            </a:lvl7pPr>
            <a:lvl8pPr marL="3200400" indent="0" eaLnBrk="1" latinLnBrk="0" hangingPunct="1">
              <a:buNone/>
              <a:defRPr kumimoji="0" lang="fr-FR" sz="2000"/>
            </a:lvl8pPr>
            <a:lvl9pPr marL="3657600" indent="0" eaLnBrk="1" latinLnBrk="0" hangingPunct="1">
              <a:buNone/>
              <a:defRPr kumimoji="0" lang="fr-FR" sz="2000"/>
            </a:lvl9pPr>
          </a:lstStyle>
          <a:p>
            <a:pPr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fr-FR" sz="1400"/>
            </a:lvl1pPr>
            <a:lvl2pPr marL="457200" indent="0" eaLnBrk="1" latinLnBrk="0" hangingPunct="1">
              <a:buNone/>
              <a:defRPr kumimoji="0" lang="fr-FR" sz="1200"/>
            </a:lvl2pPr>
            <a:lvl3pPr marL="914400" indent="0" eaLnBrk="1" latinLnBrk="0" hangingPunct="1">
              <a:buNone/>
              <a:defRPr kumimoji="0" lang="fr-FR" sz="1000"/>
            </a:lvl3pPr>
            <a:lvl4pPr marL="1371600" indent="0" eaLnBrk="1" latinLnBrk="0" hangingPunct="1">
              <a:buNone/>
              <a:defRPr kumimoji="0" lang="fr-FR" sz="900"/>
            </a:lvl4pPr>
            <a:lvl5pPr marL="1828800" indent="0" eaLnBrk="1" latinLnBrk="0" hangingPunct="1">
              <a:buNone/>
              <a:defRPr kumimoji="0" lang="fr-FR" sz="900"/>
            </a:lvl5pPr>
            <a:lvl6pPr marL="2286000" indent="0" eaLnBrk="1" latinLnBrk="0" hangingPunct="1">
              <a:buNone/>
              <a:defRPr kumimoji="0" lang="fr-FR" sz="900"/>
            </a:lvl6pPr>
            <a:lvl7pPr marL="2743200" indent="0" eaLnBrk="1" latinLnBrk="0" hangingPunct="1">
              <a:buNone/>
              <a:defRPr kumimoji="0" lang="fr-FR" sz="900"/>
            </a:lvl7pPr>
            <a:lvl8pPr marL="3200400" indent="0" eaLnBrk="1" latinLnBrk="0" hangingPunct="1">
              <a:buNone/>
              <a:defRPr kumimoji="0" lang="fr-FR" sz="900"/>
            </a:lvl8pPr>
            <a:lvl9pPr marL="3657600" indent="0" eaLnBrk="1" latinLnBrk="0" hangingPunct="1">
              <a:buNone/>
              <a:defRPr kumimoji="0" lang="fr-FR" sz="9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08/06/2015</a:t>
            </a:r>
            <a:endParaRPr kumimoji="0"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‹N°›</a:t>
            </a:fld>
            <a:endParaRPr kumimoji="0" lang="fr-FR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08/06/2015</a:t>
            </a:r>
            <a:endParaRPr kumimoji="0"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‹N°›</a:t>
            </a:fld>
            <a:endParaRPr kumimoji="0" lang="fr-FR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08/06/2015</a:t>
            </a:r>
            <a:endParaRPr kumimoji="0"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‹N°›</a:t>
            </a:fld>
            <a:endParaRPr kumimoji="0" lang="fr-FR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fr-FR" smtClean="0"/>
              <a:t>Modifiez le style du titre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fr-F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08/06/2015</a:t>
            </a:r>
            <a:endParaRPr kumimoji="0"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fr-F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fr-F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‹N°›</a:t>
            </a:fld>
            <a:endParaRPr kumimoji="0" lang="fr-F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0" lang="fr-FR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fr-FR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fr-FR"/>
      </a:defPPr>
      <a:lvl1pPr marL="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hyperlink" Target="mailto:placomme@isima.fr" TargetMode="Externa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2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9.emf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28.emf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2.emf"/><Relationship Id="rId12" Type="http://schemas.openxmlformats.org/officeDocument/2006/relationships/image" Target="../media/image37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31.emf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0.jpe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lacomme@isima.fr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isima.fr/~lacomme/NoSQL/" TargetMode="Externa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38.png"/><Relationship Id="rId5" Type="http://schemas.openxmlformats.org/officeDocument/2006/relationships/image" Target="../media/image42.png"/><Relationship Id="rId4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43.png"/><Relationship Id="rId4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46.png"/><Relationship Id="rId5" Type="http://schemas.openxmlformats.org/officeDocument/2006/relationships/image" Target="../media/image38.png"/><Relationship Id="rId4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50.xml"/><Relationship Id="rId7" Type="http://schemas.openxmlformats.org/officeDocument/2006/relationships/image" Target="../media/image47.emf"/><Relationship Id="rId2" Type="http://schemas.openxmlformats.org/officeDocument/2006/relationships/tags" Target="../tags/tag4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4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46.png"/><Relationship Id="rId5" Type="http://schemas.openxmlformats.org/officeDocument/2006/relationships/image" Target="../media/image38.png"/><Relationship Id="rId4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image" Target="../media/image49.png"/><Relationship Id="rId4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image" Target="../media/image50.png"/><Relationship Id="rId4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1.gif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2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hyperlink" Target="http://docs.neo4j.org/chunked/milestone/cypher-query-lang.html" TargetMode="External"/><Relationship Id="rId5" Type="http://schemas.openxmlformats.org/officeDocument/2006/relationships/image" Target="../media/image51.png"/><Relationship Id="rId4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0.jpe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3.xml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4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6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7.xml"/><Relationship Id="rId5" Type="http://schemas.openxmlformats.org/officeDocument/2006/relationships/image" Target="../media/image60.png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8.xml"/><Relationship Id="rId5" Type="http://schemas.openxmlformats.org/officeDocument/2006/relationships/image" Target="../media/image61.png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9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0.jpe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64.png"/><Relationship Id="rId5" Type="http://schemas.openxmlformats.org/officeDocument/2006/relationships/image" Target="../media/image53.png"/><Relationship Id="rId4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7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notesSlide" Target="../notesSlides/notesSlide38.xml"/><Relationship Id="rId9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image" Target="../media/image70.png"/><Relationship Id="rId4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8.xml"/><Relationship Id="rId5" Type="http://schemas.openxmlformats.org/officeDocument/2006/relationships/image" Target="../media/image73.png"/><Relationship Id="rId4" Type="http://schemas.openxmlformats.org/officeDocument/2006/relationships/image" Target="../media/image6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9.xml"/><Relationship Id="rId5" Type="http://schemas.openxmlformats.org/officeDocument/2006/relationships/image" Target="../media/image74.png"/><Relationship Id="rId4" Type="http://schemas.openxmlformats.org/officeDocument/2006/relationships/image" Target="../media/image6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40.jpeg"/><Relationship Id="rId5" Type="http://schemas.openxmlformats.org/officeDocument/2006/relationships/image" Target="../media/image75.png"/><Relationship Id="rId4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5" Type="http://schemas.openxmlformats.org/officeDocument/2006/relationships/image" Target="../media/image76.png"/><Relationship Id="rId4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5" Type="http://schemas.openxmlformats.org/officeDocument/2006/relationships/image" Target="../media/image77.png"/><Relationship Id="rId4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notesSlide" Target="../notesSlides/notesSlide4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5" Type="http://schemas.openxmlformats.org/officeDocument/2006/relationships/image" Target="../media/image80.png"/><Relationship Id="rId4" Type="http://schemas.openxmlformats.org/officeDocument/2006/relationships/notesSlide" Target="../notesSlides/notesSlide4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0.xml"/><Relationship Id="rId7" Type="http://schemas.openxmlformats.org/officeDocument/2006/relationships/image" Target="../media/image12.emf"/><Relationship Id="rId2" Type="http://schemas.openxmlformats.org/officeDocument/2006/relationships/tags" Target="../tags/tag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1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2.xml"/><Relationship Id="rId5" Type="http://schemas.openxmlformats.org/officeDocument/2006/relationships/image" Target="../media/image81.png"/><Relationship Id="rId4" Type="http://schemas.openxmlformats.org/officeDocument/2006/relationships/image" Target="../media/image8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8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3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4.xml"/><Relationship Id="rId5" Type="http://schemas.openxmlformats.org/officeDocument/2006/relationships/image" Target="../media/image88.png"/><Relationship Id="rId4" Type="http://schemas.openxmlformats.org/officeDocument/2006/relationships/image" Target="../media/image81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emf"/><Relationship Id="rId3" Type="http://schemas.openxmlformats.org/officeDocument/2006/relationships/tags" Target="../tags/tag96.xml"/><Relationship Id="rId7" Type="http://schemas.openxmlformats.org/officeDocument/2006/relationships/oleObject" Target="../embeddings/oleObject4.bin"/><Relationship Id="rId2" Type="http://schemas.openxmlformats.org/officeDocument/2006/relationships/tags" Target="../tags/tag9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0.png"/><Relationship Id="rId5" Type="http://schemas.openxmlformats.org/officeDocument/2006/relationships/notesSlide" Target="../notesSlides/notesSlide53.xml"/><Relationship Id="rId4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7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979712" y="1844824"/>
            <a:ext cx="5130075" cy="1080120"/>
          </a:xfrm>
        </p:spPr>
        <p:txBody>
          <a:bodyPr>
            <a:normAutofit/>
          </a:bodyPr>
          <a:lstStyle/>
          <a:p>
            <a:r>
              <a:rPr lang="fr-FR" sz="5400" dirty="0" smtClean="0"/>
              <a:t>Les </a:t>
            </a:r>
            <a:r>
              <a:rPr lang="fr-FR" sz="6600" dirty="0" smtClean="0"/>
              <a:t>bases</a:t>
            </a:r>
            <a:r>
              <a:rPr lang="fr-FR" sz="5400" dirty="0" smtClean="0"/>
              <a:t> </a:t>
            </a:r>
            <a:r>
              <a:rPr lang="fr-FR" sz="5400" dirty="0" err="1" smtClean="0"/>
              <a:t>NoSQL</a:t>
            </a:r>
            <a:endParaRPr lang="fr-FR" sz="5400" dirty="0"/>
          </a:p>
        </p:txBody>
      </p:sp>
      <p:sp>
        <p:nvSpPr>
          <p:cNvPr id="6" name="Rectangle 5"/>
          <p:cNvSpPr/>
          <p:nvPr/>
        </p:nvSpPr>
        <p:spPr>
          <a:xfrm>
            <a:off x="3231662" y="3211860"/>
            <a:ext cx="317499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/>
              <a:t>Philippe Lacomme</a:t>
            </a:r>
          </a:p>
          <a:p>
            <a:pPr algn="ctr"/>
            <a:endParaRPr lang="fr-FR" sz="2000" dirty="0" smtClean="0">
              <a:hlinkClick r:id="rId5"/>
            </a:endParaRPr>
          </a:p>
          <a:p>
            <a:pPr algn="ctr"/>
            <a:r>
              <a:rPr lang="fr-FR" sz="2000" dirty="0" smtClean="0">
                <a:hlinkClick r:id="rId5"/>
              </a:rPr>
              <a:t>placomme@isima.fr</a:t>
            </a:r>
            <a:r>
              <a:rPr lang="fr-FR" sz="2000" dirty="0" smtClean="0"/>
              <a:t> </a:t>
            </a:r>
          </a:p>
          <a:p>
            <a:pPr algn="ctr"/>
            <a:r>
              <a:rPr lang="fr-FR" dirty="0" smtClean="0"/>
              <a:t>Tel. 04 73 40 75 85</a:t>
            </a:r>
            <a:endParaRPr lang="fr-FR" dirty="0"/>
          </a:p>
        </p:txBody>
      </p:sp>
      <p:pic>
        <p:nvPicPr>
          <p:cNvPr id="9" name="Picture 2" descr="https://i.creativecommons.org/l/by-nc-sa/3.0/88x3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74279" y="610202"/>
            <a:ext cx="1839688" cy="648072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801" y="5661820"/>
            <a:ext cx="129698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C:\Users\chassain\Pictures\Université Blaise Pascal logo 201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426" y="5661820"/>
            <a:ext cx="1160463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http://fc.isima.fr/%7Epagan/ISIMA_logo_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5805488"/>
            <a:ext cx="216058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fontAlgn="t"/>
            <a:r>
              <a:rPr lang="it-IT" dirty="0" smtClean="0"/>
              <a:t>Problème 2</a:t>
            </a:r>
            <a:endParaRPr lang="it-I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10</a:t>
            </a:fld>
            <a:endParaRPr kumimoji="0" lang="fr-FR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790767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01253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fontAlgn="t"/>
            <a:r>
              <a:rPr lang="it-IT" dirty="0" smtClean="0"/>
              <a:t>La vraie vie...</a:t>
            </a:r>
            <a:endParaRPr lang="it-IT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48" y="3767154"/>
            <a:ext cx="542398" cy="90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15816" y="3825121"/>
            <a:ext cx="1122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Naissance</a:t>
            </a:r>
            <a:endParaRPr lang="fr-F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6815"/>
            <a:ext cx="686157" cy="856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28" y="2721165"/>
            <a:ext cx="686157" cy="856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12" y="3266417"/>
            <a:ext cx="686157" cy="856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>
            <a:off x="1259632" y="2924944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69127"/>
            <a:ext cx="1111018" cy="71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necteur droit avec flèche 13"/>
          <p:cNvCxnSpPr/>
          <p:nvPr/>
        </p:nvCxnSpPr>
        <p:spPr>
          <a:xfrm>
            <a:off x="5242745" y="2855479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7164288" y="2855479"/>
            <a:ext cx="864096" cy="0"/>
          </a:xfrm>
          <a:prstGeom prst="straightConnector1">
            <a:avLst/>
          </a:prstGeom>
          <a:ln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 flipV="1">
            <a:off x="2699792" y="3933056"/>
            <a:ext cx="15839" cy="15715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7992380" y="2861168"/>
            <a:ext cx="36004" cy="2627486"/>
          </a:xfrm>
          <a:prstGeom prst="straightConnector1">
            <a:avLst/>
          </a:prstGeom>
          <a:ln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2699792" y="5488654"/>
            <a:ext cx="5292588" cy="0"/>
          </a:xfrm>
          <a:prstGeom prst="straightConnector1">
            <a:avLst/>
          </a:prstGeom>
          <a:ln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984418" y="5013176"/>
            <a:ext cx="1379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Modification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11</a:t>
            </a:fld>
            <a:endParaRPr kumimoji="0" lang="fr-FR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44824"/>
            <a:ext cx="2880319" cy="167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28617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fontAlgn="t"/>
            <a:r>
              <a:rPr lang="it-IT" dirty="0" smtClean="0"/>
              <a:t>La vraie vie...</a:t>
            </a:r>
            <a:endParaRPr lang="it-IT" dirty="0"/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987440" y="3933056"/>
            <a:ext cx="7977048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331640" y="3284984"/>
            <a:ext cx="0" cy="9361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653602" y="2812306"/>
            <a:ext cx="1482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Mise en prod.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987440" y="4293096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2015</a:t>
            </a:r>
            <a:endParaRPr lang="fr-FR" dirty="0"/>
          </a:p>
        </p:txBody>
      </p:sp>
      <p:cxnSp>
        <p:nvCxnSpPr>
          <p:cNvPr id="22" name="Connecteur droit 21"/>
          <p:cNvCxnSpPr/>
          <p:nvPr/>
        </p:nvCxnSpPr>
        <p:spPr>
          <a:xfrm>
            <a:off x="2195736" y="3699031"/>
            <a:ext cx="0" cy="468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3203848" y="3284984"/>
            <a:ext cx="0" cy="9361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892450" y="4308450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2016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827584" y="2852936"/>
            <a:ext cx="1130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Un besoin</a:t>
            </a:r>
            <a:endParaRPr lang="fr-FR" dirty="0"/>
          </a:p>
        </p:txBody>
      </p:sp>
      <p:cxnSp>
        <p:nvCxnSpPr>
          <p:cNvPr id="28" name="Connecteur droit 27"/>
          <p:cNvCxnSpPr/>
          <p:nvPr/>
        </p:nvCxnSpPr>
        <p:spPr>
          <a:xfrm>
            <a:off x="2664938" y="3699031"/>
            <a:ext cx="0" cy="468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8460432" y="3699030"/>
            <a:ext cx="0" cy="468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H="1">
            <a:off x="4177737" y="3699031"/>
            <a:ext cx="1" cy="19604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4919027" y="3281831"/>
            <a:ext cx="0" cy="9361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607629" y="4305297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2017</a:t>
            </a:r>
            <a:endParaRPr lang="fr-FR" dirty="0"/>
          </a:p>
        </p:txBody>
      </p:sp>
      <p:cxnSp>
        <p:nvCxnSpPr>
          <p:cNvPr id="34" name="Connecteur droit 33"/>
          <p:cNvCxnSpPr/>
          <p:nvPr/>
        </p:nvCxnSpPr>
        <p:spPr>
          <a:xfrm>
            <a:off x="6516216" y="3284984"/>
            <a:ext cx="0" cy="9361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204818" y="4308450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2018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3081540" y="5662533"/>
            <a:ext cx="2192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 smtClean="0"/>
              <a:t>Nouvelles données</a:t>
            </a:r>
          </a:p>
          <a:p>
            <a:pPr algn="ctr"/>
            <a:r>
              <a:rPr lang="it-IT" dirty="0" smtClean="0"/>
              <a:t>Modification du MCD</a:t>
            </a:r>
            <a:endParaRPr lang="fr-FR" dirty="0"/>
          </a:p>
        </p:txBody>
      </p:sp>
      <p:cxnSp>
        <p:nvCxnSpPr>
          <p:cNvPr id="39" name="Connecteur droit 38"/>
          <p:cNvCxnSpPr/>
          <p:nvPr/>
        </p:nvCxnSpPr>
        <p:spPr>
          <a:xfrm>
            <a:off x="5716698" y="3699031"/>
            <a:ext cx="0" cy="13141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4975402" y="5013176"/>
            <a:ext cx="2192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 smtClean="0"/>
              <a:t>Nouvelles données</a:t>
            </a:r>
          </a:p>
          <a:p>
            <a:pPr algn="ctr"/>
            <a:r>
              <a:rPr lang="it-IT" dirty="0" smtClean="0"/>
              <a:t>Modification du MCD</a:t>
            </a:r>
            <a:endParaRPr lang="fr-FR" dirty="0"/>
          </a:p>
        </p:txBody>
      </p:sp>
      <p:cxnSp>
        <p:nvCxnSpPr>
          <p:cNvPr id="42" name="Connecteur droit 41"/>
          <p:cNvCxnSpPr/>
          <p:nvPr/>
        </p:nvCxnSpPr>
        <p:spPr>
          <a:xfrm>
            <a:off x="3203848" y="2276872"/>
            <a:ext cx="5760640" cy="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355976" y="1556792"/>
            <a:ext cx="27712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 smtClean="0"/>
              <a:t>Durée de vie</a:t>
            </a:r>
            <a:br>
              <a:rPr lang="it-IT" dirty="0" smtClean="0"/>
            </a:br>
            <a:r>
              <a:rPr lang="it-IT" dirty="0" smtClean="0"/>
              <a:t>Modifications permanentes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12</a:t>
            </a:fld>
            <a:endParaRPr kumimoji="0"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63494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fontAlgn="t"/>
            <a:r>
              <a:rPr lang="it-IT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Bilan</a:t>
            </a:r>
            <a:endParaRPr lang="it-IT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1640" y="1844824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fr-FR" sz="3600" dirty="0" smtClean="0"/>
              <a:t>MCD/MLD </a:t>
            </a:r>
            <a:r>
              <a:rPr lang="fr-FR" sz="3600" dirty="0" smtClean="0">
                <a:sym typeface="Wingdings" pitchFamily="2" charset="2"/>
              </a:rPr>
              <a:t> base relationnelle</a:t>
            </a:r>
            <a:endParaRPr lang="fr-FR" sz="3600" dirty="0"/>
          </a:p>
        </p:txBody>
      </p:sp>
      <p:sp>
        <p:nvSpPr>
          <p:cNvPr id="5" name="Rectangle 4"/>
          <p:cNvSpPr/>
          <p:nvPr/>
        </p:nvSpPr>
        <p:spPr>
          <a:xfrm>
            <a:off x="1303307" y="3284984"/>
            <a:ext cx="72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fr-FR" sz="3600" dirty="0" smtClean="0"/>
              <a:t>Adaptée au cas où les données ne changent que rarement de structure</a:t>
            </a:r>
            <a:endParaRPr lang="fr-FR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13</a:t>
            </a:fld>
            <a:endParaRPr kumimoji="0"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12794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Une solution : base </a:t>
            </a:r>
            <a:r>
              <a:rPr lang="fr-FR" dirty="0" err="1" smtClean="0"/>
              <a:t>NoSQL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14</a:t>
            </a:fld>
            <a:endParaRPr kumimoji="0" lang="fr-FR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 bwMode="auto">
          <a:xfrm>
            <a:off x="213360" y="1485900"/>
            <a:ext cx="8648895" cy="37871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01253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7544" y="44624"/>
            <a:ext cx="80772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Existant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8" y="1052736"/>
            <a:ext cx="8750812" cy="511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15</a:t>
            </a:fld>
            <a:endParaRPr kumimoji="0"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01253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322925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16</a:t>
            </a:fld>
            <a:endParaRPr kumimoji="0" lang="fr-FR"/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7544" y="44624"/>
            <a:ext cx="80772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Existant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23773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941168"/>
            <a:ext cx="33147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20633" y="116632"/>
            <a:ext cx="80772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Principe</a:t>
            </a:r>
            <a:endParaRPr lang="fr-FR" dirty="0"/>
          </a:p>
        </p:txBody>
      </p:sp>
      <p:sp>
        <p:nvSpPr>
          <p:cNvPr id="13" name="Flèche vers le bas 12"/>
          <p:cNvSpPr/>
          <p:nvPr/>
        </p:nvSpPr>
        <p:spPr>
          <a:xfrm>
            <a:off x="2460088" y="2741000"/>
            <a:ext cx="453043" cy="8332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020661"/>
              </p:ext>
            </p:extLst>
          </p:nvPr>
        </p:nvGraphicFramePr>
        <p:xfrm>
          <a:off x="1030426" y="3710069"/>
          <a:ext cx="1537602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534"/>
                <a:gridCol w="512534"/>
                <a:gridCol w="512534"/>
              </a:tblGrid>
              <a:tr h="234026">
                <a:tc>
                  <a:txBody>
                    <a:bodyPr/>
                    <a:lstStyle/>
                    <a:p>
                      <a:r>
                        <a:rPr lang="fr-FR" dirty="0" smtClean="0"/>
                        <a:t>a1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a3</a:t>
                      </a:r>
                      <a:endParaRPr lang="fr-FR" dirty="0"/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958418" y="3370869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e1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701" y="1598000"/>
            <a:ext cx="4843818" cy="1479195"/>
          </a:xfrm>
          <a:prstGeom prst="rect">
            <a:avLst/>
          </a:prstGeom>
        </p:spPr>
      </p:pic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116687"/>
              </p:ext>
            </p:extLst>
          </p:nvPr>
        </p:nvGraphicFramePr>
        <p:xfrm>
          <a:off x="2966113" y="3688115"/>
          <a:ext cx="1537602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534"/>
                <a:gridCol w="512534"/>
                <a:gridCol w="512534"/>
              </a:tblGrid>
              <a:tr h="234026">
                <a:tc>
                  <a:txBody>
                    <a:bodyPr/>
                    <a:lstStyle/>
                    <a:p>
                      <a:r>
                        <a:rPr lang="fr-FR" dirty="0" smtClean="0"/>
                        <a:t>a1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a3</a:t>
                      </a:r>
                      <a:endParaRPr lang="fr-FR" dirty="0"/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r>
                        <a:rPr lang="fr-FR" dirty="0" smtClean="0"/>
                        <a:t>V1</a:t>
                      </a:r>
                      <a:endParaRPr lang="fr-FR" dirty="0"/>
                    </a:p>
                  </a:txBody>
                  <a:tcPr>
                    <a:solidFill>
                      <a:srgbClr val="FF7A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V2</a:t>
                      </a:r>
                      <a:endParaRPr lang="fr-FR" dirty="0"/>
                    </a:p>
                  </a:txBody>
                  <a:tcPr>
                    <a:solidFill>
                      <a:srgbClr val="FF7A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V3</a:t>
                      </a:r>
                      <a:endParaRPr lang="fr-FR" dirty="0"/>
                    </a:p>
                  </a:txBody>
                  <a:tcPr>
                    <a:solidFill>
                      <a:srgbClr val="FF7A5B"/>
                    </a:solidFill>
                  </a:tcPr>
                </a:tc>
              </a:tr>
              <a:tr h="23402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r>
                        <a:rPr lang="fr-FR" dirty="0" smtClean="0"/>
                        <a:t>W1</a:t>
                      </a:r>
                      <a:endParaRPr lang="fr-FR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W2</a:t>
                      </a:r>
                      <a:endParaRPr lang="fr-FR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W3</a:t>
                      </a:r>
                      <a:endParaRPr lang="fr-FR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ZoneTexte 20"/>
          <p:cNvSpPr txBox="1"/>
          <p:nvPr/>
        </p:nvSpPr>
        <p:spPr>
          <a:xfrm>
            <a:off x="2894105" y="334891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e2</a:t>
            </a:r>
            <a:endParaRPr lang="fr-FR" dirty="0"/>
          </a:p>
        </p:txBody>
      </p:sp>
      <p:cxnSp>
        <p:nvCxnSpPr>
          <p:cNvPr id="23" name="Connecteur droit 22"/>
          <p:cNvCxnSpPr/>
          <p:nvPr/>
        </p:nvCxnSpPr>
        <p:spPr>
          <a:xfrm>
            <a:off x="5278898" y="1269975"/>
            <a:ext cx="0" cy="532859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4702834" y="3718247"/>
            <a:ext cx="158417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7" name="Imag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1523" y="3496121"/>
            <a:ext cx="1409006" cy="876300"/>
          </a:xfrm>
          <a:prstGeom prst="rect">
            <a:avLst/>
          </a:prstGeom>
        </p:spPr>
      </p:pic>
      <p:cxnSp>
        <p:nvCxnSpPr>
          <p:cNvPr id="29" name="Connecteur droit avec flèche 28"/>
          <p:cNvCxnSpPr/>
          <p:nvPr/>
        </p:nvCxnSpPr>
        <p:spPr>
          <a:xfrm>
            <a:off x="4414802" y="4222303"/>
            <a:ext cx="1512168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Arc 33"/>
          <p:cNvSpPr/>
          <p:nvPr/>
        </p:nvSpPr>
        <p:spPr>
          <a:xfrm rot="10800000">
            <a:off x="3686193" y="4107279"/>
            <a:ext cx="7222511" cy="2047044"/>
          </a:xfrm>
          <a:prstGeom prst="arc">
            <a:avLst>
              <a:gd name="adj1" fmla="val 16286447"/>
              <a:gd name="adj2" fmla="val 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Arc 35"/>
          <p:cNvSpPr/>
          <p:nvPr/>
        </p:nvSpPr>
        <p:spPr>
          <a:xfrm rot="5864191">
            <a:off x="6948771" y="5542615"/>
            <a:ext cx="720808" cy="501544"/>
          </a:xfrm>
          <a:prstGeom prst="arc">
            <a:avLst/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4913" y="332656"/>
            <a:ext cx="866775" cy="904875"/>
          </a:xfrm>
          <a:prstGeom prst="rect">
            <a:avLst/>
          </a:prstGeom>
        </p:spPr>
      </p:pic>
      <p:sp>
        <p:nvSpPr>
          <p:cNvPr id="38" name="Flèche vers le bas 37"/>
          <p:cNvSpPr/>
          <p:nvPr/>
        </p:nvSpPr>
        <p:spPr>
          <a:xfrm rot="1846722">
            <a:off x="2724296" y="909665"/>
            <a:ext cx="453043" cy="8332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17</a:t>
            </a:fld>
            <a:endParaRPr kumimoji="0"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051057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4262" y="93745"/>
            <a:ext cx="80772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Principe</a:t>
            </a:r>
            <a:endParaRPr lang="fr-FR" dirty="0"/>
          </a:p>
        </p:txBody>
      </p:sp>
      <p:cxnSp>
        <p:nvCxnSpPr>
          <p:cNvPr id="23" name="Connecteur droit 22"/>
          <p:cNvCxnSpPr/>
          <p:nvPr/>
        </p:nvCxnSpPr>
        <p:spPr>
          <a:xfrm>
            <a:off x="4355976" y="1060227"/>
            <a:ext cx="0" cy="532859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087" y="-28599"/>
            <a:ext cx="866775" cy="904875"/>
          </a:xfrm>
          <a:prstGeom prst="rect">
            <a:avLst/>
          </a:prstGeom>
        </p:spPr>
      </p:pic>
      <p:sp>
        <p:nvSpPr>
          <p:cNvPr id="22" name="Flèche vers le bas 21"/>
          <p:cNvSpPr/>
          <p:nvPr/>
        </p:nvSpPr>
        <p:spPr>
          <a:xfrm rot="1846722">
            <a:off x="2665470" y="548410"/>
            <a:ext cx="453043" cy="8332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1858718"/>
            <a:ext cx="1409006" cy="8763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4866" y="2557016"/>
            <a:ext cx="1409006" cy="1016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9554" y="4001120"/>
            <a:ext cx="1409006" cy="1016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63788" y="928158"/>
            <a:ext cx="1946234" cy="1569675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8081" y="2558264"/>
            <a:ext cx="1409006" cy="876300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0152" y="5589240"/>
            <a:ext cx="2667000" cy="1104900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8792" y="4528790"/>
            <a:ext cx="1409006" cy="101600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99992" y="3501008"/>
            <a:ext cx="2647950" cy="952500"/>
          </a:xfrm>
          <a:prstGeom prst="rect">
            <a:avLst/>
          </a:prstGeom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38430"/>
            <a:ext cx="1992107" cy="58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18</a:t>
            </a:fld>
            <a:endParaRPr kumimoji="0"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93603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FR" sz="4800" dirty="0" smtClean="0"/>
              <a:t>La solution Néo4j</a:t>
            </a:r>
            <a:endParaRPr lang="fr-FR" sz="48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6156"/>
            <a:ext cx="230425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793" y="3284984"/>
            <a:ext cx="24860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Pictures\Slide Shows\iStock_000005664283Large.jpg"/>
          <p:cNvPicPr>
            <a:picLocks noChangeAspect="1" noChangeArrowheads="1"/>
          </p:cNvPicPr>
          <p:nvPr/>
        </p:nvPicPr>
        <p:blipFill>
          <a:blip r:embed="rId7" cstate="print"/>
          <a:srcRect l="8717" r="63388" b="68921"/>
          <a:stretch>
            <a:fillRect/>
          </a:stretch>
        </p:blipFill>
        <p:spPr bwMode="auto">
          <a:xfrm>
            <a:off x="611560" y="605793"/>
            <a:ext cx="2286016" cy="1642924"/>
          </a:xfrm>
          <a:prstGeom prst="round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 w="152400" h="50800" prst="softRound"/>
          </a:sp3d>
        </p:spPr>
      </p:pic>
      <p:pic>
        <p:nvPicPr>
          <p:cNvPr id="7" name="Picture 2" descr="D:\Pictures\Slide Shows\iStock_000005664283Large.jpg"/>
          <p:cNvPicPr>
            <a:picLocks noChangeAspect="1" noChangeArrowheads="1"/>
          </p:cNvPicPr>
          <p:nvPr/>
        </p:nvPicPr>
        <p:blipFill>
          <a:blip r:embed="rId7" cstate="print"/>
          <a:srcRect l="8717" r="63388" b="68921"/>
          <a:stretch>
            <a:fillRect/>
          </a:stretch>
        </p:blipFill>
        <p:spPr bwMode="auto">
          <a:xfrm>
            <a:off x="611560" y="2506156"/>
            <a:ext cx="2286016" cy="1642924"/>
          </a:xfrm>
          <a:prstGeom prst="round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 w="152400" h="50800" prst="softRound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4753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ZoneTexte 23"/>
          <p:cNvSpPr txBox="1">
            <a:spLocks noChangeArrowheads="1"/>
          </p:cNvSpPr>
          <p:nvPr/>
        </p:nvSpPr>
        <p:spPr bwMode="auto">
          <a:xfrm>
            <a:off x="381202" y="136525"/>
            <a:ext cx="800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600" b="1" dirty="0" smtClean="0">
                <a:solidFill>
                  <a:srgbClr val="00B0F0"/>
                </a:solidFill>
                <a:latin typeface="FreeSans"/>
                <a:ea typeface="Arial Unicode MS" pitchFamily="34" charset="-128"/>
                <a:cs typeface="Arial Unicode MS" pitchFamily="34" charset="-128"/>
              </a:rPr>
              <a:t>Source… principale</a:t>
            </a:r>
            <a:endParaRPr lang="fr-FR" sz="3600" b="1" dirty="0">
              <a:solidFill>
                <a:srgbClr val="00B0F0"/>
              </a:solidFill>
              <a:latin typeface="FreeSans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H="1" flipV="1">
            <a:off x="381202" y="865195"/>
            <a:ext cx="4680519" cy="158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35779"/>
            <a:ext cx="1250051" cy="144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83568" y="3220244"/>
            <a:ext cx="2952328" cy="135421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fr-FR" sz="1600" b="1" dirty="0"/>
              <a:t>Philippe Lacomme </a:t>
            </a:r>
            <a:endParaRPr lang="fr-FR" sz="1600" dirty="0"/>
          </a:p>
          <a:p>
            <a:pPr lvl="1"/>
            <a:r>
              <a:rPr lang="fr-FR" sz="1600" dirty="0" smtClean="0">
                <a:hlinkClick r:id="rId3"/>
              </a:rPr>
              <a:t>placomme@isima.fr</a:t>
            </a:r>
            <a:endParaRPr lang="fr-FR" sz="1600" dirty="0"/>
          </a:p>
          <a:p>
            <a:pPr lvl="1"/>
            <a:r>
              <a:rPr lang="fr-FR" sz="1600" dirty="0"/>
              <a:t>04 73 40 75 85</a:t>
            </a:r>
          </a:p>
          <a:p>
            <a:pPr lvl="1"/>
            <a:r>
              <a:rPr lang="fr-FR" sz="1600" dirty="0"/>
              <a:t>Maître de conférences</a:t>
            </a:r>
          </a:p>
          <a:p>
            <a:pPr lvl="1"/>
            <a:r>
              <a:rPr lang="fr-FR" sz="1600" dirty="0"/>
              <a:t>ISIMA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914" y="1124744"/>
            <a:ext cx="3500470" cy="525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64310" y="5467548"/>
            <a:ext cx="4408323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2000" dirty="0">
                <a:hlinkClick r:id="rId5"/>
              </a:rPr>
              <a:t>http://www.isima.fr/~lacomme/NoSQL</a:t>
            </a:r>
            <a:r>
              <a:rPr lang="fr-FR" sz="2000" dirty="0" smtClean="0">
                <a:hlinkClick r:id="rId5"/>
              </a:rPr>
              <a:t>/</a:t>
            </a:r>
            <a:r>
              <a:rPr lang="fr-FR" sz="2000" dirty="0" smtClean="0"/>
              <a:t>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9390002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84600" y="116632"/>
            <a:ext cx="80772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Positionnement</a:t>
            </a:r>
            <a:endParaRPr lang="fr-F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88840"/>
            <a:ext cx="49720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31840" y="1460159"/>
            <a:ext cx="3382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Une base de données = un graphe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1547664" y="3789041"/>
            <a:ext cx="1008112" cy="5040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71073" y="4437112"/>
            <a:ext cx="1177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Une entité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5473849" y="4806445"/>
            <a:ext cx="0" cy="6387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885290" y="5517232"/>
            <a:ext cx="1349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Une relation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20</a:t>
            </a:fld>
            <a:endParaRPr kumimoji="0"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579510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269632"/>
            <a:ext cx="8077200" cy="783104"/>
          </a:xfrm>
        </p:spPr>
        <p:txBody>
          <a:bodyPr>
            <a:normAutofit/>
          </a:bodyPr>
          <a:lstStyle/>
          <a:p>
            <a:r>
              <a:rPr lang="fr-FR" dirty="0" smtClean="0"/>
              <a:t>Installation</a:t>
            </a:r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704856" cy="511256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21</a:t>
            </a:fld>
            <a:endParaRPr kumimoji="0" lang="fr-F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816" y="260648"/>
            <a:ext cx="230425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24494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Connexion</a:t>
            </a:r>
            <a:endParaRPr lang="fr-F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22</a:t>
            </a:fld>
            <a:endParaRPr kumimoji="0" lang="fr-FR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412776"/>
            <a:ext cx="8512063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31822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0167" y="116632"/>
            <a:ext cx="80772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Ajout d’informations</a:t>
            </a:r>
            <a:endParaRPr lang="fr-F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5601" name="Picture 1" descr="C:\Users\Lacomme\Pictures\tableau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768" y="193675"/>
            <a:ext cx="1638300" cy="186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23</a:t>
            </a:fld>
            <a:endParaRPr kumimoji="0" lang="fr-FR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8395187" cy="36724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937609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15616" y="2132856"/>
            <a:ext cx="7114043" cy="1224136"/>
          </a:xfrm>
        </p:spPr>
        <p:txBody>
          <a:bodyPr>
            <a:normAutofit/>
          </a:bodyPr>
          <a:lstStyle/>
          <a:p>
            <a:r>
              <a:rPr lang="fr-FR" dirty="0" smtClean="0"/>
              <a:t>Les informations structurées</a:t>
            </a:r>
            <a:endParaRPr lang="fr-F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816" y="260648"/>
            <a:ext cx="230425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3" name="Picture 1" descr="C:\Users\Lacomme\Pictures\professeu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997" y="3234680"/>
            <a:ext cx="216217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24</a:t>
            </a:fld>
            <a:endParaRPr kumimoji="0"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035262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Ajout d’informations structurées</a:t>
            </a:r>
            <a:endParaRPr lang="fr-F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703482"/>
              </p:ext>
            </p:extLst>
          </p:nvPr>
        </p:nvGraphicFramePr>
        <p:xfrm>
          <a:off x="179512" y="1628800"/>
          <a:ext cx="2378625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0" name="Visio" r:id="rId6" imgW="1486812" imgH="1164887" progId="Visio.Drawing.11">
                  <p:embed/>
                </p:oleObj>
              </mc:Choice>
              <mc:Fallback>
                <p:oleObj name="Visio" r:id="rId6" imgW="1486812" imgH="116488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628800"/>
                        <a:ext cx="2378625" cy="18722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753183"/>
              </p:ext>
            </p:extLst>
          </p:nvPr>
        </p:nvGraphicFramePr>
        <p:xfrm>
          <a:off x="3563888" y="1628800"/>
          <a:ext cx="4944325" cy="446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1" name="Visio" r:id="rId8" imgW="2956065" imgH="2684834" progId="Visio.Drawing.11">
                  <p:embed/>
                </p:oleObj>
              </mc:Choice>
              <mc:Fallback>
                <p:oleObj name="Visio" r:id="rId8" imgW="2956065" imgH="268483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1628800"/>
                        <a:ext cx="4944325" cy="44644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25</a:t>
            </a:fld>
            <a:endParaRPr kumimoji="0" lang="fr-FR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2256729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FR" dirty="0"/>
              <a:t>Ajout </a:t>
            </a:r>
            <a:r>
              <a:rPr lang="fr-FR" dirty="0" smtClean="0"/>
              <a:t>d’informations structurées</a:t>
            </a:r>
            <a:endParaRPr lang="fr-F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259632" y="15567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Node</a:t>
            </a:r>
            <a:r>
              <a:rPr lang="en-US" dirty="0"/>
              <a:t> </a:t>
            </a:r>
            <a:r>
              <a:rPr lang="en-US" dirty="0" err="1"/>
              <a:t>firstNode</a:t>
            </a:r>
            <a:r>
              <a:rPr lang="en-US" dirty="0"/>
              <a:t> = </a:t>
            </a:r>
            <a:r>
              <a:rPr lang="en-US" dirty="0" err="1"/>
              <a:t>graphDb.createNode</a:t>
            </a:r>
            <a:r>
              <a:rPr lang="en-US" dirty="0"/>
              <a:t>();</a:t>
            </a:r>
            <a:endParaRPr lang="fr-FR" dirty="0"/>
          </a:p>
          <a:p>
            <a:r>
              <a:rPr lang="en-US" b="1" dirty="0"/>
              <a:t>Node</a:t>
            </a:r>
            <a:r>
              <a:rPr lang="en-US" dirty="0"/>
              <a:t> </a:t>
            </a:r>
            <a:r>
              <a:rPr lang="en-US" dirty="0" err="1"/>
              <a:t>secondNode</a:t>
            </a:r>
            <a:r>
              <a:rPr lang="en-US" dirty="0"/>
              <a:t> = </a:t>
            </a:r>
            <a:r>
              <a:rPr lang="en-US" dirty="0" err="1"/>
              <a:t>graphDb.createNode</a:t>
            </a:r>
            <a:r>
              <a:rPr lang="en-US" dirty="0"/>
              <a:t>();</a:t>
            </a:r>
            <a:endParaRPr lang="fr-FR" dirty="0"/>
          </a:p>
          <a:p>
            <a:r>
              <a:rPr lang="fr-FR" b="1" dirty="0" err="1"/>
              <a:t>Node</a:t>
            </a:r>
            <a:r>
              <a:rPr lang="fr-FR" dirty="0"/>
              <a:t> </a:t>
            </a:r>
            <a:r>
              <a:rPr lang="fr-FR" dirty="0" err="1"/>
              <a:t>TroisiemeNode</a:t>
            </a:r>
            <a:r>
              <a:rPr lang="fr-FR" dirty="0"/>
              <a:t> = </a:t>
            </a:r>
            <a:r>
              <a:rPr lang="fr-FR" dirty="0" err="1"/>
              <a:t>graphDb.createNode</a:t>
            </a:r>
            <a:r>
              <a:rPr lang="fr-FR" dirty="0"/>
              <a:t>();</a:t>
            </a:r>
          </a:p>
        </p:txBody>
      </p:sp>
      <p:sp>
        <p:nvSpPr>
          <p:cNvPr id="7" name="Rectangle 6"/>
          <p:cNvSpPr/>
          <p:nvPr/>
        </p:nvSpPr>
        <p:spPr>
          <a:xfrm>
            <a:off x="1256804" y="2996952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Person </a:t>
            </a:r>
            <a:r>
              <a:rPr lang="fr-FR" dirty="0" err="1"/>
              <a:t>une_personne</a:t>
            </a:r>
            <a:r>
              <a:rPr lang="fr-FR" dirty="0"/>
              <a:t> = new Person(</a:t>
            </a:r>
            <a:r>
              <a:rPr lang="fr-FR" dirty="0" err="1"/>
              <a:t>firstNode</a:t>
            </a:r>
            <a:r>
              <a:rPr lang="fr-FR" dirty="0"/>
              <a:t>);    </a:t>
            </a:r>
          </a:p>
          <a:p>
            <a:r>
              <a:rPr lang="fr-FR" dirty="0" err="1"/>
              <a:t>une_personne.ajouter</a:t>
            </a:r>
            <a:r>
              <a:rPr lang="fr-FR" dirty="0"/>
              <a:t>("Tintin", "Pierre", "Clermont", "0102");</a:t>
            </a:r>
          </a:p>
          <a:p>
            <a:r>
              <a:rPr lang="fr-FR" dirty="0" err="1"/>
              <a:t>une_personne.afficher</a:t>
            </a:r>
            <a:r>
              <a:rPr lang="fr-FR" dirty="0"/>
              <a:t>();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Person une_personne2 = new Person(</a:t>
            </a:r>
            <a:r>
              <a:rPr lang="fr-FR" dirty="0" err="1"/>
              <a:t>secondNode</a:t>
            </a:r>
            <a:r>
              <a:rPr lang="fr-FR" dirty="0"/>
              <a:t>);    </a:t>
            </a:r>
          </a:p>
          <a:p>
            <a:r>
              <a:rPr lang="fr-FR" dirty="0"/>
              <a:t>une_personne2.ajouter("Milou", "Thierry", "Paris", "0101");         </a:t>
            </a:r>
          </a:p>
          <a:p>
            <a:r>
              <a:rPr lang="fr-FR" dirty="0"/>
              <a:t>une_personne2.afficher();         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Person une_personne3 = new Person(</a:t>
            </a:r>
            <a:r>
              <a:rPr lang="fr-FR" dirty="0" err="1"/>
              <a:t>TroisiemeNode</a:t>
            </a:r>
            <a:r>
              <a:rPr lang="fr-FR" dirty="0"/>
              <a:t>);    </a:t>
            </a:r>
          </a:p>
          <a:p>
            <a:r>
              <a:rPr lang="fr-FR" dirty="0"/>
              <a:t>une_personne3.ajouter("</a:t>
            </a:r>
            <a:r>
              <a:rPr lang="fr-FR" dirty="0" err="1"/>
              <a:t>Castafiore</a:t>
            </a:r>
            <a:r>
              <a:rPr lang="fr-FR" dirty="0"/>
              <a:t>", "Marie", "Paris", "0901");         </a:t>
            </a:r>
          </a:p>
          <a:p>
            <a:r>
              <a:rPr lang="fr-FR" dirty="0"/>
              <a:t>une_personne3.afficher();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256804" y="1412776"/>
            <a:ext cx="4971380" cy="12241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256804" y="2789312"/>
            <a:ext cx="6987604" cy="344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26</a:t>
            </a:fld>
            <a:endParaRPr kumimoji="0"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54926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15616" y="2132856"/>
            <a:ext cx="7114043" cy="122413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Visualisation et interrogation de la base</a:t>
            </a:r>
            <a:endParaRPr lang="fr-F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816" y="260648"/>
            <a:ext cx="230425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3" name="Picture 1" descr="C:\Users\Lacomme\Pictures\professeu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997" y="3234680"/>
            <a:ext cx="216217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27</a:t>
            </a:fld>
            <a:endParaRPr kumimoji="0"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16454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Visualisation de la base</a:t>
            </a:r>
            <a:endParaRPr lang="fr-F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" name="Imag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056784" cy="252028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28</a:t>
            </a:fld>
            <a:endParaRPr kumimoji="0"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3068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Résultat</a:t>
            </a:r>
            <a:endParaRPr lang="fr-F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" name="Image 6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59632" y="1484784"/>
            <a:ext cx="7272808" cy="4608512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29</a:t>
            </a:fld>
            <a:endParaRPr kumimoji="0"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481628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4 enjeux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 smtClean="0">
                <a:solidFill>
                  <a:srgbClr val="FF0000"/>
                </a:solidFill>
              </a:rPr>
              <a:t>Stocker</a:t>
            </a:r>
            <a:r>
              <a:rPr lang="fr-FR" dirty="0" smtClean="0"/>
              <a:t> (Comment ?)</a:t>
            </a:r>
            <a:br>
              <a:rPr lang="fr-FR" dirty="0" smtClean="0"/>
            </a:br>
            <a:endParaRPr lang="fr-FR" dirty="0"/>
          </a:p>
          <a:p>
            <a:pPr lvl="0"/>
            <a:r>
              <a:rPr lang="fr-FR" dirty="0" smtClean="0"/>
              <a:t>Extraire (fouille de données)</a:t>
            </a:r>
            <a:br>
              <a:rPr lang="fr-FR" dirty="0" smtClean="0"/>
            </a:br>
            <a:endParaRPr lang="fr-FR" dirty="0"/>
          </a:p>
          <a:p>
            <a:pPr lvl="0"/>
            <a:r>
              <a:rPr lang="fr-FR" dirty="0" smtClean="0"/>
              <a:t>Restituer</a:t>
            </a:r>
            <a:br>
              <a:rPr lang="fr-FR" dirty="0" smtClean="0"/>
            </a:br>
            <a:endParaRPr lang="fr-FR" dirty="0" smtClean="0"/>
          </a:p>
          <a:p>
            <a:pPr lvl="0"/>
            <a:r>
              <a:rPr lang="fr-FR" dirty="0" smtClean="0"/>
              <a:t>Exploiter les données (nouvelle valorisation)</a:t>
            </a:r>
            <a:endParaRPr lang="fr-FR" dirty="0"/>
          </a:p>
        </p:txBody>
      </p:sp>
      <p:pic>
        <p:nvPicPr>
          <p:cNvPr id="26626" name="Picture 2" descr="C:\Users\Lacomme\Pictures\ampoule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6633"/>
            <a:ext cx="195484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3</a:t>
            </a:fld>
            <a:endParaRPr kumimoji="0"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95842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Editeur </a:t>
            </a:r>
            <a:r>
              <a:rPr lang="fr-FR" dirty="0" err="1" smtClean="0"/>
              <a:t>Cypher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" name="Image 6"/>
          <p:cNvPicPr/>
          <p:nvPr/>
        </p:nvPicPr>
        <p:blipFill rotWithShape="1">
          <a:blip r:embed="rId5">
            <a:extLst/>
          </a:blip>
          <a:srcRect l="33198" t="4848" r="17898" b="35252"/>
          <a:stretch/>
        </p:blipFill>
        <p:spPr bwMode="auto">
          <a:xfrm>
            <a:off x="107504" y="1412776"/>
            <a:ext cx="3744416" cy="381642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59632" y="6210131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u="sng" dirty="0">
                <a:hlinkClick r:id="rId6"/>
              </a:rPr>
              <a:t>http://docs.neo4j.org/chunked/milestone/cypher-query-lang.html</a:t>
            </a:r>
            <a:r>
              <a:rPr lang="fr-FR" sz="2000" dirty="0"/>
              <a:t>.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30</a:t>
            </a:fld>
            <a:endParaRPr kumimoji="0" lang="fr-FR"/>
          </a:p>
        </p:txBody>
      </p:sp>
      <p:pic>
        <p:nvPicPr>
          <p:cNvPr id="9" name="Image 8"/>
          <p:cNvPicPr/>
          <p:nvPr/>
        </p:nvPicPr>
        <p:blipFill>
          <a:blip r:embed="rId7"/>
          <a:stretch>
            <a:fillRect/>
          </a:stretch>
        </p:blipFill>
        <p:spPr>
          <a:xfrm>
            <a:off x="4427984" y="1395636"/>
            <a:ext cx="4608512" cy="357985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87629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502691" y="2060848"/>
            <a:ext cx="2664296" cy="1143000"/>
          </a:xfrm>
        </p:spPr>
        <p:txBody>
          <a:bodyPr>
            <a:normAutofit/>
          </a:bodyPr>
          <a:lstStyle/>
          <a:p>
            <a:r>
              <a:rPr lang="fr-FR" dirty="0" err="1" smtClean="0"/>
              <a:t>MongoDB</a:t>
            </a:r>
            <a:endParaRPr lang="fr-F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0654"/>
            <a:ext cx="2223489" cy="2508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2656731" cy="78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Pictures\Slide Shows\iStock_000005664283Large.jpg"/>
          <p:cNvPicPr>
            <a:picLocks noChangeAspect="1" noChangeArrowheads="1"/>
          </p:cNvPicPr>
          <p:nvPr/>
        </p:nvPicPr>
        <p:blipFill>
          <a:blip r:embed="rId7" cstate="print"/>
          <a:srcRect l="8717" r="63388" b="68921"/>
          <a:stretch>
            <a:fillRect/>
          </a:stretch>
        </p:blipFill>
        <p:spPr bwMode="auto">
          <a:xfrm>
            <a:off x="467544" y="1631624"/>
            <a:ext cx="2286016" cy="1642924"/>
          </a:xfrm>
          <a:prstGeom prst="round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 w="152400" h="50800" prst="softRound"/>
          </a:sp3d>
        </p:spPr>
      </p:pic>
      <p:pic>
        <p:nvPicPr>
          <p:cNvPr id="7" name="Picture 2" descr="D:\Pictures\Slide Shows\iStock_000005664283Large.jpg"/>
          <p:cNvPicPr>
            <a:picLocks noChangeAspect="1" noChangeArrowheads="1"/>
          </p:cNvPicPr>
          <p:nvPr/>
        </p:nvPicPr>
        <p:blipFill>
          <a:blip r:embed="rId7" cstate="print"/>
          <a:srcRect l="8717" r="63388" b="68921"/>
          <a:stretch>
            <a:fillRect/>
          </a:stretch>
        </p:blipFill>
        <p:spPr bwMode="auto">
          <a:xfrm>
            <a:off x="467544" y="3531987"/>
            <a:ext cx="2286016" cy="1642924"/>
          </a:xfrm>
          <a:prstGeom prst="round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 w="152400" h="50800" prst="softRound"/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31</a:t>
            </a:fld>
            <a:endParaRPr kumimoji="0"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69262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0648"/>
            <a:ext cx="2656731" cy="78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43608" y="1844824"/>
            <a:ext cx="72728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try</a:t>
            </a:r>
            <a:endParaRPr lang="fr-FR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{        </a:t>
            </a:r>
            <a:endParaRPr lang="fr-FR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MongoClient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mongoClient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new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MongoClient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();</a:t>
            </a:r>
            <a:endParaRPr lang="fr-FR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fr-FR" b="1" dirty="0">
                <a:latin typeface="Courier New" pitchFamily="49" charset="0"/>
                <a:cs typeface="Courier New" pitchFamily="49" charset="0"/>
              </a:rPr>
              <a:t>DB </a:t>
            </a:r>
            <a:r>
              <a:rPr lang="fr-FR" b="1" dirty="0" err="1">
                <a:latin typeface="Courier New" pitchFamily="49" charset="0"/>
                <a:cs typeface="Courier New" pitchFamily="49" charset="0"/>
              </a:rPr>
              <a:t>db</a:t>
            </a:r>
            <a:r>
              <a:rPr lang="fr-FR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fr-FR" b="1" dirty="0" err="1">
                <a:latin typeface="Courier New" pitchFamily="49" charset="0"/>
                <a:cs typeface="Courier New" pitchFamily="49" charset="0"/>
              </a:rPr>
              <a:t>mongoClient.getDB</a:t>
            </a:r>
            <a:r>
              <a:rPr lang="fr-FR" b="1" dirty="0">
                <a:latin typeface="Courier New" pitchFamily="49" charset="0"/>
                <a:cs typeface="Courier New" pitchFamily="49" charset="0"/>
              </a:rPr>
              <a:t>("</a:t>
            </a:r>
            <a:r>
              <a:rPr lang="fr-FR" b="1" dirty="0" err="1">
                <a:latin typeface="Courier New" pitchFamily="49" charset="0"/>
                <a:cs typeface="Courier New" pitchFamily="49" charset="0"/>
              </a:rPr>
              <a:t>bibliotheque</a:t>
            </a:r>
            <a:r>
              <a:rPr lang="fr-FR" b="1" dirty="0">
                <a:latin typeface="Courier New" pitchFamily="49" charset="0"/>
                <a:cs typeface="Courier New" pitchFamily="49" charset="0"/>
              </a:rPr>
              <a:t>");       </a:t>
            </a:r>
          </a:p>
          <a:p>
            <a:r>
              <a:rPr lang="fr-FR" b="1" dirty="0">
                <a:latin typeface="Courier New" pitchFamily="49" charset="0"/>
                <a:cs typeface="Courier New" pitchFamily="49" charset="0"/>
              </a:rPr>
              <a:t> </a:t>
            </a:r>
          </a:p>
          <a:p>
            <a:r>
              <a:rPr lang="fr-FR" b="1" dirty="0">
                <a:latin typeface="Courier New" pitchFamily="49" charset="0"/>
                <a:cs typeface="Courier New" pitchFamily="49" charset="0"/>
              </a:rPr>
              <a:t>  // Code</a:t>
            </a:r>
          </a:p>
          <a:p>
            <a:r>
              <a:rPr lang="fr-FR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r>
              <a:rPr lang="fr-FR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}</a:t>
            </a:r>
            <a:endParaRPr lang="fr-FR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catch(Exception E) </a:t>
            </a:r>
            <a:endParaRPr lang="fr-FR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{</a:t>
            </a:r>
            <a:endParaRPr lang="fr-FR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E.getMessage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());</a:t>
            </a:r>
            <a:endParaRPr lang="fr-FR" b="1" dirty="0">
              <a:latin typeface="Courier New" pitchFamily="49" charset="0"/>
              <a:cs typeface="Courier New" pitchFamily="49" charset="0"/>
            </a:endParaRPr>
          </a:p>
          <a:p>
            <a:r>
              <a:rPr lang="fr-FR" b="1" dirty="0">
                <a:latin typeface="Courier New" pitchFamily="49" charset="0"/>
                <a:cs typeface="Courier New" pitchFamily="49" charset="0"/>
              </a:rPr>
              <a:t>}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32</a:t>
            </a:fld>
            <a:endParaRPr kumimoji="0" lang="fr-FR"/>
          </a:p>
        </p:txBody>
      </p:sp>
      <p:sp>
        <p:nvSpPr>
          <p:cNvPr id="7" name="Rectangle 6"/>
          <p:cNvSpPr/>
          <p:nvPr/>
        </p:nvSpPr>
        <p:spPr>
          <a:xfrm>
            <a:off x="683568" y="1700808"/>
            <a:ext cx="6987604" cy="38884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95536" y="476672"/>
            <a:ext cx="26175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latin typeface="+mj-lt"/>
                <a:ea typeface="+mj-ea"/>
                <a:cs typeface="+mj-cs"/>
              </a:rPr>
              <a:t>Connexion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547561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modèle classique</a:t>
            </a:r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683568" y="4097245"/>
            <a:ext cx="8317446" cy="2529572"/>
            <a:chOff x="611560" y="4097245"/>
            <a:chExt cx="8317446" cy="2529572"/>
          </a:xfrm>
        </p:grpSpPr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466577"/>
              <a:ext cx="8317446" cy="216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ZoneTexte 2"/>
            <p:cNvSpPr txBox="1"/>
            <p:nvPr/>
          </p:nvSpPr>
          <p:spPr>
            <a:xfrm>
              <a:off x="6373126" y="4117722"/>
              <a:ext cx="831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Auteur</a:t>
              </a:r>
              <a:endParaRPr lang="fr-FR" dirty="0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2195736" y="4097245"/>
              <a:ext cx="6320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Livre</a:t>
              </a:r>
              <a:endParaRPr lang="fr-FR" dirty="0"/>
            </a:p>
          </p:txBody>
        </p:sp>
      </p:grp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58" y="1772816"/>
            <a:ext cx="823255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33</a:t>
            </a:fld>
            <a:endParaRPr kumimoji="0" lang="fr-FR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0648"/>
            <a:ext cx="2656731" cy="78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011042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0648"/>
            <a:ext cx="2656731" cy="78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4142316" cy="345638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4784"/>
            <a:ext cx="4533900" cy="212407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 6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33056"/>
            <a:ext cx="6408712" cy="273955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34</a:t>
            </a:fld>
            <a:endParaRPr kumimoji="0" lang="fr-FR"/>
          </a:p>
        </p:txBody>
      </p:sp>
      <p:sp>
        <p:nvSpPr>
          <p:cNvPr id="3" name="Rectangle 2"/>
          <p:cNvSpPr/>
          <p:nvPr/>
        </p:nvSpPr>
        <p:spPr>
          <a:xfrm>
            <a:off x="323528" y="332656"/>
            <a:ext cx="55124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 smtClean="0">
                <a:latin typeface="+mj-lt"/>
                <a:ea typeface="+mj-ea"/>
                <a:cs typeface="+mj-cs"/>
              </a:rPr>
              <a:t>Insertion d’information</a:t>
            </a:r>
            <a:endParaRPr lang="fr-FR" sz="4400" dirty="0"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80881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0648"/>
            <a:ext cx="2656731" cy="78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332656"/>
            <a:ext cx="540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>
                <a:latin typeface="+mj-lt"/>
                <a:ea typeface="+mj-ea"/>
                <a:cs typeface="+mj-cs"/>
              </a:rPr>
              <a:t>Liens </a:t>
            </a:r>
            <a:r>
              <a:rPr lang="fr-FR" sz="4400" dirty="0" smtClean="0">
                <a:latin typeface="+mj-lt"/>
                <a:ea typeface="+mj-ea"/>
                <a:cs typeface="+mj-cs"/>
              </a:rPr>
              <a:t>table/collection</a:t>
            </a:r>
            <a:endParaRPr lang="fr-FR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12776"/>
            <a:ext cx="27908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85416" y="3870271"/>
            <a:ext cx="7475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>
                <a:latin typeface="Courier New" pitchFamily="49" charset="0"/>
                <a:cs typeface="Courier New" pitchFamily="49" charset="0"/>
              </a:rPr>
              <a:t>DBCollection</a:t>
            </a:r>
            <a:r>
              <a:rPr lang="fr-FR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b="1" dirty="0" err="1">
                <a:latin typeface="Courier New" pitchFamily="49" charset="0"/>
                <a:cs typeface="Courier New" pitchFamily="49" charset="0"/>
              </a:rPr>
              <a:t>coll_livre</a:t>
            </a:r>
            <a:r>
              <a:rPr lang="fr-FR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fr-FR" b="1" dirty="0" err="1">
                <a:latin typeface="Courier New" pitchFamily="49" charset="0"/>
                <a:cs typeface="Courier New" pitchFamily="49" charset="0"/>
              </a:rPr>
              <a:t>db.getCollection</a:t>
            </a:r>
            <a:r>
              <a:rPr lang="fr-FR" b="1" dirty="0">
                <a:latin typeface="Courier New" pitchFamily="49" charset="0"/>
                <a:cs typeface="Courier New" pitchFamily="49" charset="0"/>
              </a:rPr>
              <a:t>("Livre");</a:t>
            </a:r>
          </a:p>
        </p:txBody>
      </p:sp>
      <p:sp>
        <p:nvSpPr>
          <p:cNvPr id="7" name="Rectangle 6"/>
          <p:cNvSpPr/>
          <p:nvPr/>
        </p:nvSpPr>
        <p:spPr>
          <a:xfrm>
            <a:off x="985416" y="4504184"/>
            <a:ext cx="7258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Courier New" pitchFamily="49" charset="0"/>
                <a:cs typeface="Courier New" pitchFamily="49" charset="0"/>
              </a:rPr>
              <a:t>BasicDBObject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dbObject_Livre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new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BasicDBObject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();</a:t>
            </a:r>
            <a:endParaRPr lang="fr-FR" b="1" dirty="0">
              <a:latin typeface="Courier New" pitchFamily="49" charset="0"/>
              <a:cs typeface="Courier New" pitchFamily="49" charset="0"/>
            </a:endParaRPr>
          </a:p>
          <a:p>
            <a:r>
              <a:rPr lang="fr-FR" b="1" dirty="0" err="1">
                <a:latin typeface="Courier New" pitchFamily="49" charset="0"/>
                <a:cs typeface="Courier New" pitchFamily="49" charset="0"/>
              </a:rPr>
              <a:t>dbObject_Livre.put</a:t>
            </a:r>
            <a:r>
              <a:rPr lang="fr-FR" b="1" dirty="0">
                <a:latin typeface="Courier New" pitchFamily="49" charset="0"/>
                <a:cs typeface="Courier New" pitchFamily="49" charset="0"/>
              </a:rPr>
              <a:t>("</a:t>
            </a:r>
            <a:r>
              <a:rPr lang="fr-FR" b="1" dirty="0" err="1">
                <a:latin typeface="Courier New" pitchFamily="49" charset="0"/>
                <a:cs typeface="Courier New" pitchFamily="49" charset="0"/>
              </a:rPr>
              <a:t>Numero</a:t>
            </a:r>
            <a:r>
              <a:rPr lang="fr-FR" b="1" dirty="0">
                <a:latin typeface="Courier New" pitchFamily="49" charset="0"/>
                <a:cs typeface="Courier New" pitchFamily="49" charset="0"/>
              </a:rPr>
              <a:t>", "10101");</a:t>
            </a:r>
          </a:p>
          <a:p>
            <a:r>
              <a:rPr lang="fr-FR" b="1" dirty="0" err="1">
                <a:latin typeface="Courier New" pitchFamily="49" charset="0"/>
                <a:cs typeface="Courier New" pitchFamily="49" charset="0"/>
              </a:rPr>
              <a:t>dbObject_Livre.put</a:t>
            </a:r>
            <a:r>
              <a:rPr lang="fr-FR" b="1" dirty="0">
                <a:latin typeface="Courier New" pitchFamily="49" charset="0"/>
                <a:cs typeface="Courier New" pitchFamily="49" charset="0"/>
              </a:rPr>
              <a:t>("Titre", "</a:t>
            </a:r>
            <a:r>
              <a:rPr lang="fr-FR" b="1" dirty="0" err="1">
                <a:latin typeface="Courier New" pitchFamily="49" charset="0"/>
                <a:cs typeface="Courier New" pitchFamily="49" charset="0"/>
              </a:rPr>
              <a:t>aaaaa</a:t>
            </a:r>
            <a:r>
              <a:rPr lang="fr-FR" b="1" dirty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r>
              <a:rPr lang="fr-FR" b="1" dirty="0" err="1">
                <a:latin typeface="Courier New" pitchFamily="49" charset="0"/>
                <a:cs typeface="Courier New" pitchFamily="49" charset="0"/>
              </a:rPr>
              <a:t>dbObject_Livre.put</a:t>
            </a:r>
            <a:r>
              <a:rPr lang="fr-FR" b="1" dirty="0">
                <a:latin typeface="Courier New" pitchFamily="49" charset="0"/>
                <a:cs typeface="Courier New" pitchFamily="49" charset="0"/>
              </a:rPr>
              <a:t>("Prix", 10);</a:t>
            </a:r>
          </a:p>
          <a:p>
            <a:r>
              <a:rPr lang="fr-FR" b="1" dirty="0" err="1">
                <a:latin typeface="Courier New" pitchFamily="49" charset="0"/>
                <a:cs typeface="Courier New" pitchFamily="49" charset="0"/>
              </a:rPr>
              <a:t>coll_livre.insert</a:t>
            </a:r>
            <a:r>
              <a:rPr lang="fr-FR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b="1" dirty="0" err="1">
                <a:latin typeface="Courier New" pitchFamily="49" charset="0"/>
                <a:cs typeface="Courier New" pitchFamily="49" charset="0"/>
              </a:rPr>
              <a:t>dbObject_Livre</a:t>
            </a:r>
            <a:r>
              <a:rPr lang="fr-FR" b="1" dirty="0">
                <a:latin typeface="Courier New" pitchFamily="49" charset="0"/>
                <a:cs typeface="Courier New" pitchFamily="49" charset="0"/>
              </a:rPr>
              <a:t>);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35</a:t>
            </a:fld>
            <a:endParaRPr kumimoji="0" lang="fr-FR"/>
          </a:p>
        </p:txBody>
      </p:sp>
      <p:sp>
        <p:nvSpPr>
          <p:cNvPr id="10" name="Rectangle 9"/>
          <p:cNvSpPr/>
          <p:nvPr/>
        </p:nvSpPr>
        <p:spPr>
          <a:xfrm>
            <a:off x="539552" y="3717032"/>
            <a:ext cx="7848872" cy="28083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80881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0648"/>
            <a:ext cx="2656731" cy="78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36</a:t>
            </a:fld>
            <a:endParaRPr kumimoji="0" lang="fr-FR"/>
          </a:p>
        </p:txBody>
      </p:sp>
      <p:sp>
        <p:nvSpPr>
          <p:cNvPr id="10" name="Rectangle 9"/>
          <p:cNvSpPr/>
          <p:nvPr/>
        </p:nvSpPr>
        <p:spPr>
          <a:xfrm>
            <a:off x="251520" y="404664"/>
            <a:ext cx="55446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latin typeface="+mj-lt"/>
                <a:ea typeface="+mj-ea"/>
                <a:cs typeface="+mj-cs"/>
              </a:rPr>
              <a:t>MongoDB</a:t>
            </a:r>
            <a:r>
              <a:rPr lang="en-US" sz="4400" dirty="0">
                <a:latin typeface="+mj-lt"/>
                <a:ea typeface="+mj-ea"/>
                <a:cs typeface="+mj-cs"/>
              </a:rPr>
              <a:t> et le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Cloud</a:t>
            </a:r>
            <a:endParaRPr lang="fr-FR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4775141" cy="481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93257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5984"/>
            <a:ext cx="2656731" cy="78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37</a:t>
            </a:fld>
            <a:endParaRPr kumimoji="0" lang="fr-FR"/>
          </a:p>
        </p:txBody>
      </p:sp>
      <p:sp>
        <p:nvSpPr>
          <p:cNvPr id="6" name="Rectangle 5"/>
          <p:cNvSpPr/>
          <p:nvPr/>
        </p:nvSpPr>
        <p:spPr>
          <a:xfrm>
            <a:off x="251520" y="188640"/>
            <a:ext cx="4935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latin typeface="+mj-lt"/>
                <a:ea typeface="+mj-ea"/>
                <a:cs typeface="+mj-cs"/>
              </a:rPr>
              <a:t>MongoDB</a:t>
            </a:r>
            <a:r>
              <a:rPr lang="en-US" dirty="0" smtClean="0"/>
              <a:t> </a:t>
            </a:r>
            <a:r>
              <a:rPr lang="en-US" sz="4400" dirty="0">
                <a:latin typeface="+mj-lt"/>
                <a:ea typeface="+mj-ea"/>
                <a:cs typeface="+mj-cs"/>
              </a:rPr>
              <a:t>et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Hadoop</a:t>
            </a:r>
            <a:endParaRPr lang="fr-FR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1052736"/>
            <a:ext cx="6506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1. Liste </a:t>
            </a:r>
            <a:r>
              <a:rPr lang="fr-FR" dirty="0"/>
              <a:t>des fichiers ".jar" à copier dans le répertoire "lib" d'</a:t>
            </a:r>
            <a:r>
              <a:rPr lang="fr-FR" dirty="0" err="1"/>
              <a:t>Hadoop</a:t>
            </a:r>
            <a:r>
              <a:rPr lang="fr-FR" dirty="0"/>
              <a:t> </a:t>
            </a:r>
          </a:p>
        </p:txBody>
      </p:sp>
      <p:pic>
        <p:nvPicPr>
          <p:cNvPr id="8" name="Image 7"/>
          <p:cNvPicPr/>
          <p:nvPr/>
        </p:nvPicPr>
        <p:blipFill>
          <a:blip r:embed="rId5"/>
          <a:stretch>
            <a:fillRect/>
          </a:stretch>
        </p:blipFill>
        <p:spPr>
          <a:xfrm>
            <a:off x="1475656" y="1484784"/>
            <a:ext cx="6264696" cy="1800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323528" y="3429000"/>
            <a:ext cx="8034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2. Accéder à une base</a:t>
            </a:r>
            <a:endParaRPr lang="fr-FR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951" y="3429000"/>
            <a:ext cx="5546780" cy="3215364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12026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779912" y="2636912"/>
            <a:ext cx="3373565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ORACLE </a:t>
            </a:r>
            <a:r>
              <a:rPr lang="fr-FR" dirty="0" err="1" smtClean="0"/>
              <a:t>NoSQL</a:t>
            </a:r>
            <a:endParaRPr lang="fr-F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2656"/>
            <a:ext cx="2223489" cy="2508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48680"/>
            <a:ext cx="2276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Pictures\Slide Shows\iStock_000005664283Large.jpg"/>
          <p:cNvPicPr>
            <a:picLocks noChangeAspect="1" noChangeArrowheads="1"/>
          </p:cNvPicPr>
          <p:nvPr/>
        </p:nvPicPr>
        <p:blipFill>
          <a:blip r:embed="rId7" cstate="print"/>
          <a:srcRect l="8717" r="63388" b="68921"/>
          <a:stretch>
            <a:fillRect/>
          </a:stretch>
        </p:blipFill>
        <p:spPr bwMode="auto">
          <a:xfrm>
            <a:off x="584746" y="1916832"/>
            <a:ext cx="2286016" cy="1642924"/>
          </a:xfrm>
          <a:prstGeom prst="round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 w="152400" h="50800" prst="softRound"/>
          </a:sp3d>
        </p:spPr>
      </p:pic>
      <p:pic>
        <p:nvPicPr>
          <p:cNvPr id="7" name="Picture 2" descr="D:\Pictures\Slide Shows\iStock_000005664283Large.jpg"/>
          <p:cNvPicPr>
            <a:picLocks noChangeAspect="1" noChangeArrowheads="1"/>
          </p:cNvPicPr>
          <p:nvPr/>
        </p:nvPicPr>
        <p:blipFill>
          <a:blip r:embed="rId7" cstate="print"/>
          <a:srcRect l="8717" r="63388" b="68921"/>
          <a:stretch>
            <a:fillRect/>
          </a:stretch>
        </p:blipFill>
        <p:spPr bwMode="auto">
          <a:xfrm>
            <a:off x="584746" y="3817195"/>
            <a:ext cx="2286016" cy="1642924"/>
          </a:xfrm>
          <a:prstGeom prst="round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 w="152400" h="50800" prst="softRound"/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38</a:t>
            </a:fld>
            <a:endParaRPr kumimoji="0"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32692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1560" y="191572"/>
            <a:ext cx="8077200" cy="855112"/>
          </a:xfrm>
        </p:spPr>
        <p:txBody>
          <a:bodyPr>
            <a:normAutofit/>
          </a:bodyPr>
          <a:lstStyle/>
          <a:p>
            <a:r>
              <a:rPr lang="fr-FR" dirty="0" smtClean="0"/>
              <a:t>Démonstration</a:t>
            </a:r>
            <a:endParaRPr lang="fr-F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39</a:t>
            </a:fld>
            <a:endParaRPr kumimoji="0" lang="fr-FR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77459"/>
            <a:ext cx="1438494" cy="172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12" y="2699600"/>
            <a:ext cx="2664296" cy="206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5"/>
          <p:cNvCxnSpPr/>
          <p:nvPr/>
        </p:nvCxnSpPr>
        <p:spPr>
          <a:xfrm flipV="1">
            <a:off x="3707904" y="2363688"/>
            <a:ext cx="3168352" cy="113732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836712"/>
            <a:ext cx="1296144" cy="5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648672" y="1513177"/>
            <a:ext cx="1149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Serveur</a:t>
            </a:r>
            <a:endParaRPr lang="fr-FR" sz="2400" dirty="0"/>
          </a:p>
        </p:txBody>
      </p:sp>
      <p:sp>
        <p:nvSpPr>
          <p:cNvPr id="11" name="Rectangle 10"/>
          <p:cNvSpPr/>
          <p:nvPr/>
        </p:nvSpPr>
        <p:spPr>
          <a:xfrm>
            <a:off x="3344008" y="3933056"/>
            <a:ext cx="11474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/>
              <a:t>Client</a:t>
            </a:r>
            <a:endParaRPr lang="fr-FR" sz="3200" dirty="0"/>
          </a:p>
        </p:txBody>
      </p:sp>
      <p:sp>
        <p:nvSpPr>
          <p:cNvPr id="12" name="Rectangle 11"/>
          <p:cNvSpPr/>
          <p:nvPr/>
        </p:nvSpPr>
        <p:spPr>
          <a:xfrm>
            <a:off x="4642410" y="3270175"/>
            <a:ext cx="723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ping</a:t>
            </a:r>
            <a:endParaRPr lang="fr-FR" sz="24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546" y="3844702"/>
            <a:ext cx="3279806" cy="254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Connecteur droit 15"/>
          <p:cNvCxnSpPr/>
          <p:nvPr/>
        </p:nvCxnSpPr>
        <p:spPr>
          <a:xfrm flipV="1">
            <a:off x="6948264" y="2594520"/>
            <a:ext cx="576064" cy="113732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517831"/>
            <a:ext cx="942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88177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Trois éléments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 smtClean="0"/>
              <a:t>bases </a:t>
            </a:r>
            <a:r>
              <a:rPr lang="fr-FR" dirty="0"/>
              <a:t>de données non relationnelles, appelées à tort </a:t>
            </a:r>
            <a:r>
              <a:rPr lang="fr-FR" dirty="0" err="1" smtClean="0">
                <a:solidFill>
                  <a:srgbClr val="FF0000"/>
                </a:solidFill>
              </a:rPr>
              <a:t>NoSQL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;</a:t>
            </a:r>
            <a:br>
              <a:rPr lang="fr-FR" dirty="0" smtClean="0"/>
            </a:br>
            <a:endParaRPr lang="fr-FR" dirty="0"/>
          </a:p>
          <a:p>
            <a:pPr lvl="0"/>
            <a:r>
              <a:rPr lang="fr-FR" dirty="0"/>
              <a:t>un système de distribution des </a:t>
            </a:r>
            <a:r>
              <a:rPr lang="fr-FR" dirty="0" smtClean="0"/>
              <a:t>traitements ;</a:t>
            </a:r>
            <a:br>
              <a:rPr lang="fr-FR" dirty="0" smtClean="0"/>
            </a:br>
            <a:endParaRPr lang="fr-FR" dirty="0"/>
          </a:p>
          <a:p>
            <a:r>
              <a:rPr lang="fr-FR" dirty="0"/>
              <a:t>un système de stockages de données en mémoire pour accélérer les traitements.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4</a:t>
            </a:fld>
            <a:endParaRPr kumimoji="0"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99466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1560" y="191572"/>
            <a:ext cx="8077200" cy="855112"/>
          </a:xfrm>
        </p:spPr>
        <p:txBody>
          <a:bodyPr>
            <a:normAutofit/>
          </a:bodyPr>
          <a:lstStyle/>
          <a:p>
            <a:r>
              <a:rPr lang="fr-FR" dirty="0" smtClean="0"/>
              <a:t>Vérification de l’environnement</a:t>
            </a:r>
            <a:endParaRPr lang="fr-F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40</a:t>
            </a:fld>
            <a:endParaRPr kumimoji="0" lang="fr-FR"/>
          </a:p>
        </p:txBody>
      </p:sp>
      <p:sp>
        <p:nvSpPr>
          <p:cNvPr id="5" name="Rectangle 4"/>
          <p:cNvSpPr/>
          <p:nvPr/>
        </p:nvSpPr>
        <p:spPr>
          <a:xfrm>
            <a:off x="799803" y="1183829"/>
            <a:ext cx="27989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C:\oracle\CE\kv-ce-2.0.39\</a:t>
            </a:r>
            <a:r>
              <a:rPr lang="fr-FR" dirty="0"/>
              <a:t> </a:t>
            </a:r>
          </a:p>
          <a:p>
            <a:r>
              <a:rPr lang="fr-FR" b="1" dirty="0" smtClean="0"/>
              <a:t>kvclient.jar</a:t>
            </a:r>
            <a:endParaRPr lang="fr-FR" dirty="0"/>
          </a:p>
        </p:txBody>
      </p:sp>
      <p:pic>
        <p:nvPicPr>
          <p:cNvPr id="8" name="Image 7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38443" y="2348880"/>
            <a:ext cx="7867113" cy="212710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09940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1560" y="191572"/>
            <a:ext cx="8077200" cy="855112"/>
          </a:xfrm>
        </p:spPr>
        <p:txBody>
          <a:bodyPr>
            <a:normAutofit/>
          </a:bodyPr>
          <a:lstStyle/>
          <a:p>
            <a:r>
              <a:rPr lang="fr-FR" dirty="0" smtClean="0"/>
              <a:t>Création d’un </a:t>
            </a:r>
            <a:r>
              <a:rPr lang="fr-FR" dirty="0" err="1" smtClean="0"/>
              <a:t>rep</a:t>
            </a:r>
            <a:r>
              <a:rPr lang="fr-FR" dirty="0" smtClean="0"/>
              <a:t>. de travail</a:t>
            </a:r>
            <a:endParaRPr lang="fr-F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41</a:t>
            </a:fld>
            <a:endParaRPr kumimoji="0" lang="fr-FR"/>
          </a:p>
        </p:txBody>
      </p:sp>
      <p:pic>
        <p:nvPicPr>
          <p:cNvPr id="7" name="Image 6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71600" y="1340768"/>
            <a:ext cx="7272808" cy="208823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84568" y="4149080"/>
            <a:ext cx="7259840" cy="223224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476550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8"/>
            <a:ext cx="2276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84573"/>
            <a:ext cx="24574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03648" y="4005064"/>
            <a:ext cx="698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String keyString1 = "85478";</a:t>
            </a:r>
            <a:endParaRPr lang="fr-FR" sz="2000" dirty="0"/>
          </a:p>
          <a:p>
            <a:r>
              <a:rPr lang="en-US" sz="2000" dirty="0"/>
              <a:t>String valueString1 = "</a:t>
            </a:r>
            <a:r>
              <a:rPr lang="en-US" sz="2000" dirty="0" err="1"/>
              <a:t>Castafiore</a:t>
            </a:r>
            <a:r>
              <a:rPr lang="en-US" sz="2000" dirty="0"/>
              <a:t>";          </a:t>
            </a:r>
            <a:endParaRPr lang="fr-FR" sz="2000" dirty="0"/>
          </a:p>
          <a:p>
            <a:r>
              <a:rPr lang="en-US" sz="2000" dirty="0"/>
              <a:t>        </a:t>
            </a:r>
            <a:endParaRPr lang="fr-FR" sz="2000" dirty="0"/>
          </a:p>
          <a:p>
            <a:r>
              <a:rPr lang="en-US" sz="2000" dirty="0"/>
              <a:t>Key une_cle1 = </a:t>
            </a:r>
            <a:r>
              <a:rPr lang="en-US" sz="2000" dirty="0" err="1"/>
              <a:t>Key.createKey</a:t>
            </a:r>
            <a:r>
              <a:rPr lang="en-US" sz="2000" dirty="0"/>
              <a:t>(keyString1);</a:t>
            </a:r>
            <a:endParaRPr lang="fr-FR" sz="2000" dirty="0"/>
          </a:p>
          <a:p>
            <a:r>
              <a:rPr lang="fr-FR" sz="2000" dirty="0"/>
              <a:t>Value une_valeur1 = </a:t>
            </a:r>
            <a:r>
              <a:rPr lang="fr-FR" sz="2000" dirty="0" err="1"/>
              <a:t>Value.createValue</a:t>
            </a:r>
            <a:r>
              <a:rPr lang="fr-FR" sz="2000" dirty="0"/>
              <a:t>(valueString1.getBytes());</a:t>
            </a:r>
          </a:p>
          <a:p>
            <a:r>
              <a:rPr lang="fr-FR" sz="2000" dirty="0" err="1"/>
              <a:t>store.put</a:t>
            </a:r>
            <a:r>
              <a:rPr lang="fr-FR" sz="2000" dirty="0"/>
              <a:t>(une_cle1, une_valeur1);</a:t>
            </a:r>
          </a:p>
        </p:txBody>
      </p:sp>
      <p:sp>
        <p:nvSpPr>
          <p:cNvPr id="2" name="Rectangle 1"/>
          <p:cNvSpPr/>
          <p:nvPr/>
        </p:nvSpPr>
        <p:spPr>
          <a:xfrm>
            <a:off x="755576" y="404664"/>
            <a:ext cx="19018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 smtClean="0">
                <a:latin typeface="+mj-lt"/>
                <a:ea typeface="+mj-ea"/>
                <a:cs typeface="+mj-cs"/>
              </a:rPr>
              <a:t>Ajouter</a:t>
            </a:r>
            <a:endParaRPr lang="fr-FR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42</a:t>
            </a:fld>
            <a:endParaRPr kumimoji="0"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80881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8"/>
            <a:ext cx="2276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97204"/>
            <a:ext cx="4752528" cy="184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9592" y="3140968"/>
            <a:ext cx="71105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t_auteur</a:t>
            </a:r>
            <a:r>
              <a:rPr lang="fr-FR" dirty="0"/>
              <a:t> </a:t>
            </a:r>
            <a:r>
              <a:rPr lang="fr-FR" dirty="0" err="1"/>
              <a:t>un_auteur</a:t>
            </a:r>
            <a:r>
              <a:rPr lang="fr-FR" dirty="0"/>
              <a:t> = new </a:t>
            </a:r>
            <a:r>
              <a:rPr lang="fr-FR" dirty="0" err="1"/>
              <a:t>t_auteur</a:t>
            </a:r>
            <a:r>
              <a:rPr lang="fr-FR" dirty="0"/>
              <a:t>();</a:t>
            </a:r>
          </a:p>
          <a:p>
            <a:r>
              <a:rPr lang="fr-FR" dirty="0" err="1"/>
              <a:t>un_auteur.nom</a:t>
            </a:r>
            <a:r>
              <a:rPr lang="fr-FR" dirty="0"/>
              <a:t> = "</a:t>
            </a:r>
            <a:r>
              <a:rPr lang="fr-FR" dirty="0" err="1" smtClean="0"/>
              <a:t>Dayre</a:t>
            </a:r>
            <a:r>
              <a:rPr lang="fr-FR" dirty="0" smtClean="0"/>
              <a:t>";</a:t>
            </a:r>
            <a:endParaRPr lang="fr-FR" dirty="0"/>
          </a:p>
          <a:p>
            <a:r>
              <a:rPr lang="fr-FR" dirty="0" err="1"/>
              <a:t>un_auteur.prenom</a:t>
            </a:r>
            <a:r>
              <a:rPr lang="fr-FR" dirty="0"/>
              <a:t> = "Pascal</a:t>
            </a:r>
            <a:r>
              <a:rPr lang="fr-FR" dirty="0" smtClean="0"/>
              <a:t>";</a:t>
            </a:r>
            <a:endParaRPr lang="fr-FR" dirty="0"/>
          </a:p>
          <a:p>
            <a:r>
              <a:rPr lang="fr-FR" dirty="0" err="1"/>
              <a:t>un_auteur.domicile</a:t>
            </a:r>
            <a:r>
              <a:rPr lang="fr-FR" dirty="0"/>
              <a:t> = "Toulouse";</a:t>
            </a:r>
          </a:p>
          <a:p>
            <a:r>
              <a:rPr lang="fr-FR" dirty="0"/>
              <a:t> </a:t>
            </a:r>
          </a:p>
          <a:p>
            <a:r>
              <a:rPr lang="fr-FR" dirty="0" err="1"/>
              <a:t>tableau_des_cles_de_recherche.clear</a:t>
            </a:r>
            <a:r>
              <a:rPr lang="fr-FR" dirty="0"/>
              <a:t>();</a:t>
            </a:r>
          </a:p>
          <a:p>
            <a:r>
              <a:rPr lang="fr-FR" dirty="0" err="1" smtClean="0"/>
              <a:t>tableau_des_cles_de_recherche.add</a:t>
            </a:r>
            <a:r>
              <a:rPr lang="fr-FR" dirty="0" smtClean="0"/>
              <a:t>(</a:t>
            </a:r>
            <a:r>
              <a:rPr lang="fr-FR" dirty="0"/>
              <a:t>"</a:t>
            </a:r>
            <a:r>
              <a:rPr lang="fr-FR" dirty="0" err="1" smtClean="0"/>
              <a:t>Dayre</a:t>
            </a:r>
            <a:r>
              <a:rPr lang="fr-FR" dirty="0" smtClean="0"/>
              <a:t>");   </a:t>
            </a:r>
            <a:endParaRPr lang="fr-FR" dirty="0"/>
          </a:p>
          <a:p>
            <a:r>
              <a:rPr lang="fr-FR" dirty="0" err="1" smtClean="0"/>
              <a:t>tableau_des_cles_de_recherche.add</a:t>
            </a:r>
            <a:r>
              <a:rPr lang="fr-FR" dirty="0" smtClean="0"/>
              <a:t>(</a:t>
            </a:r>
            <a:r>
              <a:rPr lang="fr-FR" dirty="0"/>
              <a:t>"</a:t>
            </a:r>
            <a:r>
              <a:rPr lang="fr-FR" dirty="0" smtClean="0"/>
              <a:t>Pascal");   </a:t>
            </a:r>
            <a:endParaRPr lang="fr-FR" dirty="0"/>
          </a:p>
          <a:p>
            <a:r>
              <a:rPr lang="fr-FR" dirty="0"/>
              <a:t>     </a:t>
            </a:r>
          </a:p>
          <a:p>
            <a:r>
              <a:rPr lang="fr-FR" dirty="0"/>
              <a:t>Key </a:t>
            </a:r>
            <a:r>
              <a:rPr lang="fr-FR" dirty="0" err="1"/>
              <a:t>myKey</a:t>
            </a:r>
            <a:r>
              <a:rPr lang="fr-FR" dirty="0"/>
              <a:t> = </a:t>
            </a:r>
            <a:r>
              <a:rPr lang="fr-FR" dirty="0" err="1"/>
              <a:t>Key.createKey</a:t>
            </a:r>
            <a:r>
              <a:rPr lang="fr-FR" dirty="0"/>
              <a:t>(</a:t>
            </a:r>
            <a:r>
              <a:rPr lang="fr-FR" dirty="0" err="1"/>
              <a:t>tableau_des_cles_de_recherche</a:t>
            </a:r>
            <a:r>
              <a:rPr lang="fr-FR" dirty="0"/>
              <a:t>);</a:t>
            </a:r>
          </a:p>
          <a:p>
            <a:r>
              <a:rPr lang="en-US" dirty="0"/>
              <a:t>Value </a:t>
            </a:r>
            <a:r>
              <a:rPr lang="en-US" dirty="0" err="1"/>
              <a:t>myValue</a:t>
            </a:r>
            <a:r>
              <a:rPr lang="en-US" dirty="0"/>
              <a:t> = </a:t>
            </a:r>
            <a:r>
              <a:rPr lang="en-US" dirty="0" err="1"/>
              <a:t>Value.createValue</a:t>
            </a:r>
            <a:r>
              <a:rPr lang="en-US" dirty="0"/>
              <a:t>(</a:t>
            </a:r>
            <a:r>
              <a:rPr lang="en-US" dirty="0" err="1"/>
              <a:t>un_auteur.toString</a:t>
            </a:r>
            <a:r>
              <a:rPr lang="en-US" dirty="0"/>
              <a:t>().</a:t>
            </a:r>
            <a:r>
              <a:rPr lang="en-US" dirty="0" err="1"/>
              <a:t>getBytes</a:t>
            </a:r>
            <a:r>
              <a:rPr lang="en-US" dirty="0"/>
              <a:t>());</a:t>
            </a:r>
            <a:endParaRPr lang="fr-FR" dirty="0"/>
          </a:p>
          <a:p>
            <a:r>
              <a:rPr lang="en-US" dirty="0" err="1"/>
              <a:t>store.put</a:t>
            </a:r>
            <a:r>
              <a:rPr lang="en-US" dirty="0"/>
              <a:t>(</a:t>
            </a:r>
            <a:r>
              <a:rPr lang="en-US" dirty="0" err="1"/>
              <a:t>myKey</a:t>
            </a:r>
            <a:r>
              <a:rPr lang="en-US" dirty="0"/>
              <a:t>, </a:t>
            </a:r>
            <a:r>
              <a:rPr lang="en-US" dirty="0" err="1"/>
              <a:t>myValue</a:t>
            </a:r>
            <a:r>
              <a:rPr lang="en-US" dirty="0"/>
              <a:t>);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43</a:t>
            </a:fld>
            <a:endParaRPr kumimoji="0" lang="fr-FR" dirty="0"/>
          </a:p>
        </p:txBody>
      </p:sp>
      <p:sp>
        <p:nvSpPr>
          <p:cNvPr id="7" name="Rectangle 6"/>
          <p:cNvSpPr/>
          <p:nvPr/>
        </p:nvSpPr>
        <p:spPr>
          <a:xfrm>
            <a:off x="755576" y="404664"/>
            <a:ext cx="19018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 smtClean="0">
                <a:latin typeface="+mj-lt"/>
                <a:ea typeface="+mj-ea"/>
                <a:cs typeface="+mj-cs"/>
              </a:rPr>
              <a:t>Ajouter</a:t>
            </a:r>
            <a:endParaRPr lang="fr-FR" sz="4400" dirty="0"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80881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051720" y="2030983"/>
            <a:ext cx="6180224" cy="1470025"/>
          </a:xfrm>
        </p:spPr>
        <p:txBody>
          <a:bodyPr>
            <a:normAutofit/>
          </a:bodyPr>
          <a:lstStyle/>
          <a:p>
            <a:r>
              <a:rPr lang="fr-FR" sz="4800" dirty="0" smtClean="0"/>
              <a:t>La solution Redis</a:t>
            </a:r>
            <a:endParaRPr lang="fr-FR" sz="4800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0669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D:\Pictures\Slide Shows\iStock_000005664283Large.jpg"/>
          <p:cNvPicPr>
            <a:picLocks noChangeAspect="1" noChangeArrowheads="1"/>
          </p:cNvPicPr>
          <p:nvPr/>
        </p:nvPicPr>
        <p:blipFill>
          <a:blip r:embed="rId6" cstate="print"/>
          <a:srcRect l="8717" r="63388" b="68921"/>
          <a:stretch>
            <a:fillRect/>
          </a:stretch>
        </p:blipFill>
        <p:spPr bwMode="auto">
          <a:xfrm>
            <a:off x="395536" y="1340768"/>
            <a:ext cx="2286016" cy="1642924"/>
          </a:xfrm>
          <a:prstGeom prst="round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 w="152400" h="50800" prst="softRound"/>
          </a:sp3d>
        </p:spPr>
      </p:pic>
      <p:pic>
        <p:nvPicPr>
          <p:cNvPr id="5" name="Picture 2" descr="D:\Pictures\Slide Shows\iStock_000005664283Large.jpg"/>
          <p:cNvPicPr>
            <a:picLocks noChangeAspect="1" noChangeArrowheads="1"/>
          </p:cNvPicPr>
          <p:nvPr/>
        </p:nvPicPr>
        <p:blipFill>
          <a:blip r:embed="rId6" cstate="print"/>
          <a:srcRect l="8717" r="63388" b="68921"/>
          <a:stretch>
            <a:fillRect/>
          </a:stretch>
        </p:blipFill>
        <p:spPr bwMode="auto">
          <a:xfrm>
            <a:off x="395536" y="3241131"/>
            <a:ext cx="2286016" cy="1642924"/>
          </a:xfrm>
          <a:prstGeom prst="round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 w="152400" h="50800" prst="softRound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82081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1560" y="191572"/>
            <a:ext cx="8077200" cy="855112"/>
          </a:xfrm>
        </p:spPr>
        <p:txBody>
          <a:bodyPr>
            <a:normAutofit/>
          </a:bodyPr>
          <a:lstStyle/>
          <a:p>
            <a:r>
              <a:rPr lang="fr-FR" dirty="0"/>
              <a:t>Installation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45</a:t>
            </a:fld>
            <a:endParaRPr kumimoji="0" lang="fr-FR"/>
          </a:p>
        </p:txBody>
      </p:sp>
      <p:pic>
        <p:nvPicPr>
          <p:cNvPr id="6" name="Image 5"/>
          <p:cNvPicPr/>
          <p:nvPr/>
        </p:nvPicPr>
        <p:blipFill>
          <a:blip r:embed="rId5"/>
          <a:stretch>
            <a:fillRect/>
          </a:stretch>
        </p:blipFill>
        <p:spPr>
          <a:xfrm>
            <a:off x="899592" y="1412776"/>
            <a:ext cx="7560840" cy="460851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75887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/>
          <p:nvPr/>
        </p:nvPicPr>
        <p:blipFill>
          <a:blip r:embed="rId5"/>
          <a:stretch>
            <a:fillRect/>
          </a:stretch>
        </p:blipFill>
        <p:spPr>
          <a:xfrm>
            <a:off x="3131840" y="4149080"/>
            <a:ext cx="4968552" cy="23776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1560" y="191572"/>
            <a:ext cx="8077200" cy="855112"/>
          </a:xfrm>
        </p:spPr>
        <p:txBody>
          <a:bodyPr>
            <a:normAutofit/>
          </a:bodyPr>
          <a:lstStyle/>
          <a:p>
            <a:r>
              <a:rPr lang="fr-FR" dirty="0" smtClean="0"/>
              <a:t>Un couple clé/valeur</a:t>
            </a:r>
            <a:endParaRPr lang="fr-F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46</a:t>
            </a:fld>
            <a:endParaRPr kumimoji="0" lang="fr-FR" dirty="0"/>
          </a:p>
        </p:txBody>
      </p:sp>
      <p:sp>
        <p:nvSpPr>
          <p:cNvPr id="5" name="Rectangle 4"/>
          <p:cNvSpPr/>
          <p:nvPr/>
        </p:nvSpPr>
        <p:spPr>
          <a:xfrm>
            <a:off x="899592" y="1124744"/>
            <a:ext cx="691276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latin typeface="Courier New" pitchFamily="49" charset="0"/>
                <a:cs typeface="Courier New" pitchFamily="49" charset="0"/>
              </a:rPr>
              <a:t>package </a:t>
            </a:r>
            <a:r>
              <a:rPr lang="fr-FR" sz="1600" b="1" dirty="0" err="1">
                <a:latin typeface="Courier New" pitchFamily="49" charset="0"/>
                <a:cs typeface="Courier New" pitchFamily="49" charset="0"/>
              </a:rPr>
              <a:t>testjedis</a:t>
            </a:r>
            <a:r>
              <a:rPr lang="fr-FR" sz="16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fr-FR" sz="1600" b="1" dirty="0">
                <a:latin typeface="Courier New" pitchFamily="49" charset="0"/>
                <a:cs typeface="Courier New" pitchFamily="49" charset="0"/>
              </a:rPr>
              <a:t> </a:t>
            </a:r>
          </a:p>
          <a:p>
            <a:r>
              <a:rPr lang="fr-FR" sz="1600" b="1" dirty="0">
                <a:latin typeface="Courier New" pitchFamily="49" charset="0"/>
                <a:cs typeface="Courier New" pitchFamily="49" charset="0"/>
              </a:rPr>
              <a:t>import  </a:t>
            </a:r>
            <a:r>
              <a:rPr lang="fr-FR" sz="1600" b="1" dirty="0" err="1">
                <a:latin typeface="Courier New" pitchFamily="49" charset="0"/>
                <a:cs typeface="Courier New" pitchFamily="49" charset="0"/>
              </a:rPr>
              <a:t>redis.clients.jedis</a:t>
            </a:r>
            <a:r>
              <a:rPr lang="fr-FR" sz="1600" b="1" dirty="0">
                <a:latin typeface="Courier New" pitchFamily="49" charset="0"/>
                <a:cs typeface="Courier New" pitchFamily="49" charset="0"/>
              </a:rPr>
              <a:t>.*;</a:t>
            </a:r>
          </a:p>
          <a:p>
            <a:r>
              <a:rPr lang="fr-FR" sz="1600" b="1" dirty="0">
                <a:latin typeface="Courier New" pitchFamily="49" charset="0"/>
                <a:cs typeface="Courier New" pitchFamily="49" charset="0"/>
              </a:rPr>
              <a:t>        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TestJedis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{</a:t>
            </a:r>
            <a:endParaRPr lang="fr-FR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public static void main(String[]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endParaRPr lang="fr-FR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fr-FR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urier New" pitchFamily="49" charset="0"/>
                <a:cs typeface="Courier New" pitchFamily="49" charset="0"/>
              </a:rPr>
              <a:t>Jedis</a:t>
            </a:r>
            <a:r>
              <a:rPr lang="fr-F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urier New" pitchFamily="49" charset="0"/>
                <a:cs typeface="Courier New" pitchFamily="49" charset="0"/>
              </a:rPr>
              <a:t>jedis</a:t>
            </a:r>
            <a:r>
              <a:rPr lang="fr-F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itchFamily="49" charset="0"/>
                <a:cs typeface="Courier New" pitchFamily="49" charset="0"/>
              </a:rPr>
              <a:t> = new </a:t>
            </a:r>
            <a:r>
              <a:rPr lang="fr-FR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urier New" pitchFamily="49" charset="0"/>
                <a:cs typeface="Courier New" pitchFamily="49" charset="0"/>
              </a:rPr>
              <a:t>Jedis</a:t>
            </a:r>
            <a:r>
              <a:rPr lang="fr-F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itchFamily="49" charset="0"/>
                <a:cs typeface="Courier New" pitchFamily="49" charset="0"/>
              </a:rPr>
              <a:t>("</a:t>
            </a:r>
            <a:r>
              <a:rPr lang="fr-FR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urier New" pitchFamily="49" charset="0"/>
                <a:cs typeface="Courier New" pitchFamily="49" charset="0"/>
              </a:rPr>
              <a:t>localhost</a:t>
            </a:r>
            <a:r>
              <a:rPr lang="fr-F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itchFamily="49" charset="0"/>
                <a:cs typeface="Courier New" pitchFamily="49" charset="0"/>
              </a:rPr>
              <a:t>");</a:t>
            </a:r>
          </a:p>
          <a:p>
            <a:r>
              <a:rPr lang="fr-F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fr-FR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urier New" pitchFamily="49" charset="0"/>
                <a:cs typeface="Courier New" pitchFamily="49" charset="0"/>
              </a:rPr>
              <a:t>jedis.set</a:t>
            </a:r>
            <a:r>
              <a:rPr lang="fr-F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itchFamily="49" charset="0"/>
                <a:cs typeface="Courier New" pitchFamily="49" charset="0"/>
              </a:rPr>
              <a:t>("Durant", "Mon premier roman");</a:t>
            </a:r>
          </a:p>
          <a:p>
            <a:r>
              <a:rPr lang="fr-F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itchFamily="49" charset="0"/>
                <a:cs typeface="Courier New" pitchFamily="49" charset="0"/>
              </a:rPr>
              <a:t>String value = 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urier New" pitchFamily="49" charset="0"/>
                <a:cs typeface="Courier New" pitchFamily="49" charset="0"/>
              </a:rPr>
              <a:t>jedis.get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itchFamily="49" charset="0"/>
                <a:cs typeface="Courier New" pitchFamily="49" charset="0"/>
              </a:rPr>
              <a:t>("Durant");</a:t>
            </a:r>
            <a:endParaRPr lang="fr-FR" sz="1600" b="1" dirty="0">
              <a:solidFill>
                <a:schemeClr val="tx1">
                  <a:lumMod val="85000"/>
                  <a:lumOff val="1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itchFamily="49" charset="0"/>
                <a:cs typeface="Courier New" pitchFamily="49" charset="0"/>
              </a:rPr>
              <a:t>("value= "+value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endParaRPr lang="fr-FR" sz="1600" b="1" dirty="0">
              <a:solidFill>
                <a:schemeClr val="tx1">
                  <a:lumMod val="85000"/>
                  <a:lumOff val="1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}</a:t>
            </a:r>
            <a:endParaRPr lang="fr-FR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}</a:t>
            </a:r>
            <a:endParaRPr lang="fr-FR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7664" y="2708920"/>
            <a:ext cx="6192688" cy="12241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68188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1560" y="191572"/>
            <a:ext cx="8077200" cy="855112"/>
          </a:xfrm>
        </p:spPr>
        <p:txBody>
          <a:bodyPr>
            <a:normAutofit/>
          </a:bodyPr>
          <a:lstStyle/>
          <a:p>
            <a:r>
              <a:rPr lang="fr-FR" dirty="0" smtClean="0"/>
              <a:t>Manipulation d’une liste</a:t>
            </a:r>
            <a:endParaRPr lang="fr-F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47</a:t>
            </a:fld>
            <a:endParaRPr kumimoji="0" lang="fr-FR"/>
          </a:p>
        </p:txBody>
      </p:sp>
      <p:sp>
        <p:nvSpPr>
          <p:cNvPr id="5" name="Rectangle 4"/>
          <p:cNvSpPr/>
          <p:nvPr/>
        </p:nvSpPr>
        <p:spPr>
          <a:xfrm>
            <a:off x="251520" y="1412776"/>
            <a:ext cx="811864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latin typeface="Courier New" pitchFamily="49" charset="0"/>
                <a:cs typeface="Courier New" pitchFamily="49" charset="0"/>
              </a:rPr>
              <a:t>package </a:t>
            </a:r>
            <a:r>
              <a:rPr lang="fr-FR" sz="1400" b="1" dirty="0" err="1">
                <a:latin typeface="Courier New" pitchFamily="49" charset="0"/>
                <a:cs typeface="Courier New" pitchFamily="49" charset="0"/>
              </a:rPr>
              <a:t>testjedis</a:t>
            </a:r>
            <a:r>
              <a:rPr lang="fr-FR" sz="14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fr-FR" sz="1400" b="1" dirty="0">
                <a:latin typeface="Courier New" pitchFamily="49" charset="0"/>
                <a:cs typeface="Courier New" pitchFamily="49" charset="0"/>
              </a:rPr>
              <a:t> </a:t>
            </a:r>
            <a:r>
              <a:rPr lang="fr-FR" sz="1400" b="1" dirty="0" smtClean="0">
                <a:latin typeface="Courier New" pitchFamily="49" charset="0"/>
                <a:cs typeface="Courier New" pitchFamily="49" charset="0"/>
              </a:rPr>
              <a:t>import  </a:t>
            </a:r>
            <a:r>
              <a:rPr lang="fr-FR" sz="1400" b="1" dirty="0" err="1">
                <a:latin typeface="Courier New" pitchFamily="49" charset="0"/>
                <a:cs typeface="Courier New" pitchFamily="49" charset="0"/>
              </a:rPr>
              <a:t>redis.clients.jedis</a:t>
            </a:r>
            <a:r>
              <a:rPr lang="fr-FR" sz="1400" b="1" dirty="0">
                <a:latin typeface="Courier New" pitchFamily="49" charset="0"/>
                <a:cs typeface="Courier New" pitchFamily="49" charset="0"/>
              </a:rPr>
              <a:t>.*;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java.util.List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;</a:t>
            </a:r>
            <a:endParaRPr lang="fr-FR" sz="1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 </a:t>
            </a:r>
            <a:endParaRPr lang="fr-FR" sz="1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TestJedis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{</a:t>
            </a:r>
            <a:endParaRPr lang="fr-FR" sz="1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  public static void main(String[]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) {</a:t>
            </a:r>
            <a:endParaRPr lang="fr-FR" sz="1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fr-FR" sz="1400" b="1" dirty="0" err="1">
                <a:latin typeface="Courier New" pitchFamily="49" charset="0"/>
                <a:cs typeface="Courier New" pitchFamily="49" charset="0"/>
              </a:rPr>
              <a:t>Jedis</a:t>
            </a:r>
            <a:r>
              <a:rPr lang="fr-FR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400" b="1" dirty="0" err="1">
                <a:latin typeface="Courier New" pitchFamily="49" charset="0"/>
                <a:cs typeface="Courier New" pitchFamily="49" charset="0"/>
              </a:rPr>
              <a:t>jedis</a:t>
            </a:r>
            <a:r>
              <a:rPr lang="fr-FR" sz="1400" b="1" dirty="0">
                <a:latin typeface="Courier New" pitchFamily="49" charset="0"/>
                <a:cs typeface="Courier New" pitchFamily="49" charset="0"/>
              </a:rPr>
              <a:t> = new </a:t>
            </a:r>
            <a:r>
              <a:rPr lang="fr-FR" sz="1400" b="1" dirty="0" err="1">
                <a:latin typeface="Courier New" pitchFamily="49" charset="0"/>
                <a:cs typeface="Courier New" pitchFamily="49" charset="0"/>
              </a:rPr>
              <a:t>Jedis</a:t>
            </a:r>
            <a:r>
              <a:rPr lang="fr-FR" sz="1400" b="1" dirty="0">
                <a:latin typeface="Courier New" pitchFamily="49" charset="0"/>
                <a:cs typeface="Courier New" pitchFamily="49" charset="0"/>
              </a:rPr>
              <a:t>("</a:t>
            </a:r>
            <a:r>
              <a:rPr lang="fr-FR" sz="1400" b="1" dirty="0" err="1">
                <a:latin typeface="Courier New" pitchFamily="49" charset="0"/>
                <a:cs typeface="Courier New" pitchFamily="49" charset="0"/>
              </a:rPr>
              <a:t>localhost</a:t>
            </a:r>
            <a:r>
              <a:rPr lang="fr-FR" sz="1400" b="1" dirty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r>
              <a:rPr lang="fr-FR" sz="1400" b="1" dirty="0">
                <a:latin typeface="Courier New" pitchFamily="49" charset="0"/>
                <a:cs typeface="Courier New" pitchFamily="49" charset="0"/>
              </a:rPr>
              <a:t>      </a:t>
            </a:r>
            <a:endParaRPr lang="fr-FR" sz="14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fr-FR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400" b="1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fr-FR" sz="1400" b="1" dirty="0" err="1" smtClean="0">
                <a:latin typeface="Courier New" pitchFamily="49" charset="0"/>
                <a:cs typeface="Courier New" pitchFamily="49" charset="0"/>
              </a:rPr>
              <a:t>jedis.rpush</a:t>
            </a:r>
            <a:r>
              <a:rPr lang="fr-FR" sz="1400" b="1" dirty="0">
                <a:latin typeface="Courier New" pitchFamily="49" charset="0"/>
                <a:cs typeface="Courier New" pitchFamily="49" charset="0"/>
              </a:rPr>
              <a:t>("</a:t>
            </a:r>
            <a:r>
              <a:rPr lang="fr-FR" sz="1400" b="1" dirty="0" err="1">
                <a:latin typeface="Courier New" pitchFamily="49" charset="0"/>
                <a:cs typeface="Courier New" pitchFamily="49" charset="0"/>
              </a:rPr>
              <a:t>message_java</a:t>
            </a:r>
            <a:r>
              <a:rPr lang="fr-FR" sz="1400" b="1" dirty="0">
                <a:latin typeface="Courier New" pitchFamily="49" charset="0"/>
                <a:cs typeface="Courier New" pitchFamily="49" charset="0"/>
              </a:rPr>
              <a:t>", "Bienvenue dans Redis");</a:t>
            </a:r>
          </a:p>
          <a:p>
            <a:r>
              <a:rPr lang="fr-FR" sz="1400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fr-FR" sz="1400" b="1" dirty="0" err="1">
                <a:latin typeface="Courier New" pitchFamily="49" charset="0"/>
                <a:cs typeface="Courier New" pitchFamily="49" charset="0"/>
              </a:rPr>
              <a:t>jedis.rpush</a:t>
            </a:r>
            <a:r>
              <a:rPr lang="fr-FR" sz="1400" b="1" dirty="0">
                <a:latin typeface="Courier New" pitchFamily="49" charset="0"/>
                <a:cs typeface="Courier New" pitchFamily="49" charset="0"/>
              </a:rPr>
              <a:t>("</a:t>
            </a:r>
            <a:r>
              <a:rPr lang="fr-FR" sz="1400" b="1" dirty="0" err="1">
                <a:latin typeface="Courier New" pitchFamily="49" charset="0"/>
                <a:cs typeface="Courier New" pitchFamily="49" charset="0"/>
              </a:rPr>
              <a:t>message_java</a:t>
            </a:r>
            <a:r>
              <a:rPr lang="fr-FR" sz="1400" b="1" dirty="0">
                <a:latin typeface="Courier New" pitchFamily="49" charset="0"/>
                <a:cs typeface="Courier New" pitchFamily="49" charset="0"/>
              </a:rPr>
              <a:t>", "Ceci est un chapitre introductif");</a:t>
            </a:r>
          </a:p>
          <a:p>
            <a:r>
              <a:rPr lang="fr-FR" sz="1400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fr-FR" sz="1400" b="1" dirty="0" err="1">
                <a:latin typeface="Courier New" pitchFamily="49" charset="0"/>
                <a:cs typeface="Courier New" pitchFamily="49" charset="0"/>
              </a:rPr>
              <a:t>jedis.rpush</a:t>
            </a:r>
            <a:r>
              <a:rPr lang="fr-FR" sz="1400" b="1" dirty="0">
                <a:latin typeface="Courier New" pitchFamily="49" charset="0"/>
                <a:cs typeface="Courier New" pitchFamily="49" charset="0"/>
              </a:rPr>
              <a:t>("</a:t>
            </a:r>
            <a:r>
              <a:rPr lang="fr-FR" sz="1400" b="1" dirty="0" err="1">
                <a:latin typeface="Courier New" pitchFamily="49" charset="0"/>
                <a:cs typeface="Courier New" pitchFamily="49" charset="0"/>
              </a:rPr>
              <a:t>message_java</a:t>
            </a:r>
            <a:r>
              <a:rPr lang="fr-FR" sz="1400" b="1" dirty="0">
                <a:latin typeface="Courier New" pitchFamily="49" charset="0"/>
                <a:cs typeface="Courier New" pitchFamily="49" charset="0"/>
              </a:rPr>
              <a:t>", "les exemples sont simples"); </a:t>
            </a:r>
            <a:endParaRPr lang="fr-FR" sz="14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fr-FR" sz="1400" b="1" dirty="0" smtClean="0">
                <a:latin typeface="Courier New" pitchFamily="49" charset="0"/>
                <a:cs typeface="Courier New" pitchFamily="49" charset="0"/>
              </a:rPr>
              <a:t>     </a:t>
            </a:r>
            <a:endParaRPr lang="fr-FR" sz="1400" b="1" dirty="0">
              <a:latin typeface="Courier New" pitchFamily="49" charset="0"/>
              <a:cs typeface="Courier New" pitchFamily="49" charset="0"/>
            </a:endParaRPr>
          </a:p>
          <a:p>
            <a:r>
              <a:rPr lang="fr-FR" sz="1400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List&lt;String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&gt; value =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jedis.lrange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("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message_java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", 0, 2);</a:t>
            </a:r>
            <a:endParaRPr lang="fr-FR" sz="1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    for (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value.size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();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++)</a:t>
            </a:r>
            <a:endParaRPr lang="fr-FR" sz="1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("value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numero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"+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+" = "+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value.get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));</a:t>
            </a:r>
            <a:endParaRPr lang="fr-FR" sz="1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fr-FR" sz="14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fr-FR" sz="14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pic>
        <p:nvPicPr>
          <p:cNvPr id="7" name="Image 6"/>
          <p:cNvPicPr/>
          <p:nvPr/>
        </p:nvPicPr>
        <p:blipFill>
          <a:blip r:embed="rId5"/>
          <a:stretch>
            <a:fillRect/>
          </a:stretch>
        </p:blipFill>
        <p:spPr>
          <a:xfrm>
            <a:off x="2051720" y="4825136"/>
            <a:ext cx="5611490" cy="177221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/>
          <p:cNvPicPr/>
          <p:nvPr/>
        </p:nvPicPr>
        <p:blipFill>
          <a:blip r:embed="rId6"/>
          <a:stretch>
            <a:fillRect/>
          </a:stretch>
        </p:blipFill>
        <p:spPr>
          <a:xfrm>
            <a:off x="5580112" y="1052736"/>
            <a:ext cx="3312368" cy="169161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827584" y="3068960"/>
            <a:ext cx="7056784" cy="7920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66343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411760" y="2708920"/>
            <a:ext cx="3528392" cy="1872208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Principes communs</a:t>
            </a:r>
            <a:endParaRPr lang="fr-FR" dirty="0"/>
          </a:p>
        </p:txBody>
      </p:sp>
      <p:pic>
        <p:nvPicPr>
          <p:cNvPr id="21507" name="Picture 3" descr="C:\Users\Lacomme\Pictures\base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48680"/>
            <a:ext cx="2472585" cy="248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48</a:t>
            </a:fld>
            <a:endParaRPr kumimoji="0"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75012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2385" y="2274560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926481" y="2274560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790577" y="2276872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654673" y="2276872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518769" y="2276872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382865" y="2279184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246961" y="2274560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7111057" y="2274560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7975153" y="2276872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035353" y="1638092"/>
            <a:ext cx="2352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T : Tableaux associatifs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1331640" y="3356992"/>
            <a:ext cx="452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clé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3563888" y="3717032"/>
            <a:ext cx="23503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T[i] </a:t>
            </a:r>
            <a:r>
              <a:rPr lang="fr-FR" sz="2000" dirty="0" smtClean="0">
                <a:sym typeface="Wingdings" pitchFamily="2" charset="2"/>
              </a:rPr>
              <a:t> accès en O(1)</a:t>
            </a:r>
            <a:endParaRPr lang="fr-FR" sz="2000" dirty="0"/>
          </a:p>
        </p:txBody>
      </p:sp>
      <p:sp>
        <p:nvSpPr>
          <p:cNvPr id="21" name="Rectangle 20"/>
          <p:cNvSpPr/>
          <p:nvPr/>
        </p:nvSpPr>
        <p:spPr>
          <a:xfrm>
            <a:off x="986418" y="292587"/>
            <a:ext cx="52090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 smtClean="0">
                <a:latin typeface="+mj-lt"/>
                <a:ea typeface="+mj-ea"/>
                <a:cs typeface="+mj-cs"/>
              </a:rPr>
              <a:t>Principe : accès direct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49</a:t>
            </a:fld>
            <a:endParaRPr kumimoji="0" lang="fr-FR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547664" y="278092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70646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Trois éléments</a:t>
            </a:r>
            <a:endParaRPr lang="fr-F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704890"/>
              </p:ext>
            </p:extLst>
          </p:nvPr>
        </p:nvGraphicFramePr>
        <p:xfrm>
          <a:off x="107503" y="1916832"/>
          <a:ext cx="8827791" cy="403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Visio" r:id="rId6" imgW="6418940" imgH="2926852" progId="Visio.Drawing.11">
                  <p:embed/>
                </p:oleObj>
              </mc:Choice>
              <mc:Fallback>
                <p:oleObj name="Visio" r:id="rId6" imgW="6418940" imgH="2926852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3" y="1916832"/>
                        <a:ext cx="8827791" cy="40324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2656"/>
            <a:ext cx="15240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5</a:t>
            </a:fld>
            <a:endParaRPr kumimoji="0" lang="fr-FR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665328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986418" y="292587"/>
            <a:ext cx="43396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 smtClean="0">
                <a:latin typeface="+mj-lt"/>
                <a:ea typeface="+mj-ea"/>
                <a:cs typeface="+mj-cs"/>
              </a:rPr>
              <a:t>Magique ou non ?</a:t>
            </a:r>
            <a:endParaRPr lang="fr-FR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2587"/>
            <a:ext cx="2456885" cy="195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00" y="3284984"/>
            <a:ext cx="4495800" cy="288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84018"/>
            <a:ext cx="3352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50</a:t>
            </a:fld>
            <a:endParaRPr kumimoji="0"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17940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986418" y="292587"/>
            <a:ext cx="57054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 smtClean="0">
                <a:latin typeface="+mj-lt"/>
                <a:ea typeface="+mj-ea"/>
                <a:cs typeface="+mj-cs"/>
              </a:rPr>
              <a:t>Un énoncé « classique »</a:t>
            </a:r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4"/>
          <a:stretch>
            <a:fillRect/>
          </a:stretch>
        </p:blipFill>
        <p:spPr>
          <a:xfrm>
            <a:off x="776064" y="1926878"/>
            <a:ext cx="8060313" cy="4968552"/>
          </a:xfrm>
          <a:prstGeom prst="rect">
            <a:avLst/>
          </a:prstGeom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826" y="34665"/>
            <a:ext cx="2456885" cy="195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51</a:t>
            </a:fld>
            <a:endParaRPr kumimoji="0"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993785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986418" y="292587"/>
            <a:ext cx="43396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 smtClean="0">
                <a:latin typeface="+mj-lt"/>
                <a:ea typeface="+mj-ea"/>
                <a:cs typeface="+mj-cs"/>
              </a:rPr>
              <a:t>Magique ou non ?</a:t>
            </a:r>
            <a:endParaRPr lang="fr-FR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6632"/>
            <a:ext cx="2276840" cy="181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81162" y="2060849"/>
            <a:ext cx="5781675" cy="251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84876"/>
            <a:ext cx="1080120" cy="46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2134843"/>
            <a:ext cx="1368151" cy="49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52</a:t>
            </a:fld>
            <a:endParaRPr kumimoji="0"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93187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986418" y="292587"/>
            <a:ext cx="43396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 smtClean="0">
                <a:latin typeface="+mj-lt"/>
                <a:ea typeface="+mj-ea"/>
                <a:cs typeface="+mj-cs"/>
              </a:rPr>
              <a:t>Magique ou non ?</a:t>
            </a:r>
            <a:endParaRPr lang="fr-FR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6632"/>
            <a:ext cx="2276840" cy="181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53</a:t>
            </a:fld>
            <a:endParaRPr kumimoji="0" lang="fr-FR"/>
          </a:p>
        </p:txBody>
      </p:sp>
      <p:sp>
        <p:nvSpPr>
          <p:cNvPr id="3" name="Rectangle 2"/>
          <p:cNvSpPr/>
          <p:nvPr/>
        </p:nvSpPr>
        <p:spPr>
          <a:xfrm>
            <a:off x="467544" y="15567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http://www.datastax.com/wp-content/themes/datastax-2014-08/files/NoSQL_Benchmarks_EndPoint.pdf?2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40968"/>
            <a:ext cx="6248400" cy="3343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07689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419872" y="404663"/>
            <a:ext cx="3600400" cy="1008113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54</a:t>
            </a:fld>
            <a:endParaRPr kumimoji="0" lang="fr-FR"/>
          </a:p>
        </p:txBody>
      </p:sp>
      <p:sp>
        <p:nvSpPr>
          <p:cNvPr id="6" name="Rectangle 5"/>
          <p:cNvSpPr/>
          <p:nvPr/>
        </p:nvSpPr>
        <p:spPr>
          <a:xfrm>
            <a:off x="2987824" y="1340768"/>
            <a:ext cx="55446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>
                <a:solidFill>
                  <a:srgbClr val="FF0000"/>
                </a:solidFill>
              </a:rPr>
              <a:t>Une nouvelle manière de stocker les données</a:t>
            </a:r>
          </a:p>
          <a:p>
            <a:pPr lvl="0"/>
            <a:endParaRPr lang="fr-FR" sz="2000" dirty="0"/>
          </a:p>
          <a:p>
            <a:pPr lvl="0"/>
            <a:r>
              <a:rPr lang="fr-FR" sz="2000" b="1" dirty="0" smtClean="0"/>
              <a:t>But : extraire des données présentes mais à ce jour non exploitées</a:t>
            </a:r>
            <a:r>
              <a:rPr lang="fr-FR" sz="2000" b="1" dirty="0"/>
              <a:t/>
            </a:r>
            <a:br>
              <a:rPr lang="fr-FR" sz="2000" b="1" dirty="0"/>
            </a:br>
            <a:r>
              <a:rPr lang="fr-FR" sz="2000" b="1" dirty="0" smtClean="0"/>
              <a:t>Pour Restituer</a:t>
            </a:r>
            <a:r>
              <a:rPr lang="fr-FR" sz="2000" b="1" dirty="0"/>
              <a:t/>
            </a:r>
            <a:br>
              <a:rPr lang="fr-FR" sz="2000" b="1" dirty="0"/>
            </a:br>
            <a:r>
              <a:rPr lang="fr-FR" sz="2000" b="1" dirty="0" smtClean="0"/>
              <a:t>Et au final exploiter </a:t>
            </a:r>
            <a:r>
              <a:rPr lang="fr-FR" sz="2000" b="1" dirty="0"/>
              <a:t>les données (nouvelle valorisation)</a:t>
            </a:r>
            <a:endParaRPr lang="fr-FR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448272" cy="323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395352"/>
              </p:ext>
            </p:extLst>
          </p:nvPr>
        </p:nvGraphicFramePr>
        <p:xfrm>
          <a:off x="1187624" y="3717032"/>
          <a:ext cx="6696298" cy="3059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2" name="Visio" r:id="rId7" imgW="6418940" imgH="2926852" progId="Visio.Drawing.11">
                  <p:embed/>
                </p:oleObj>
              </mc:Choice>
              <mc:Fallback>
                <p:oleObj name="Visio" r:id="rId7" imgW="6418940" imgH="2926852" progId="Visio.Drawing.11">
                  <p:embed/>
                  <p:pic>
                    <p:nvPicPr>
                      <p:cNvPr id="0" name="Obje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717032"/>
                        <a:ext cx="6696298" cy="30598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3833978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764704"/>
            <a:ext cx="7848872" cy="76944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fr-FR" sz="4400" dirty="0" smtClean="0">
                <a:latin typeface="+mj-lt"/>
                <a:ea typeface="+mj-ea"/>
                <a:cs typeface="+mj-cs"/>
              </a:rPr>
              <a:t>Questions </a:t>
            </a:r>
            <a:r>
              <a:rPr lang="fr-FR" sz="4400" dirty="0"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60848"/>
            <a:ext cx="456247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5122"/>
            <a:ext cx="1944216" cy="1648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55</a:t>
            </a:fld>
            <a:endParaRPr kumimoji="0"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0646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79712" y="548680"/>
            <a:ext cx="60486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Autrefois…. </a:t>
            </a:r>
            <a:br>
              <a:rPr lang="fr-FR" dirty="0" smtClean="0"/>
            </a:br>
            <a:r>
              <a:rPr lang="fr-FR" dirty="0" smtClean="0"/>
              <a:t>Dans notre vieux temps</a:t>
            </a:r>
            <a:endParaRPr lang="fr-FR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20888"/>
            <a:ext cx="2074088" cy="317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6</a:t>
            </a:fld>
            <a:endParaRPr kumimoji="0"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231486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L’approche classique</a:t>
            </a:r>
            <a:endParaRPr lang="fr-F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2326640"/>
            <a:ext cx="8604448" cy="218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7</a:t>
            </a:fld>
            <a:endParaRPr kumimoji="0" lang="fr-FR"/>
          </a:p>
        </p:txBody>
      </p:sp>
      <p:sp>
        <p:nvSpPr>
          <p:cNvPr id="4" name="Rectangle 3"/>
          <p:cNvSpPr/>
          <p:nvPr/>
        </p:nvSpPr>
        <p:spPr>
          <a:xfrm>
            <a:off x="1907704" y="1844824"/>
            <a:ext cx="708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LIVRE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6372200" y="1844824"/>
            <a:ext cx="958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AUTEUR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01253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L’approche classique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6" y="2852936"/>
            <a:ext cx="8493224" cy="2123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1939998" cy="22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8</a:t>
            </a:fld>
            <a:endParaRPr kumimoji="0"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01253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Problème 1</a:t>
            </a:r>
            <a:endParaRPr lang="fr-F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72574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9</a:t>
            </a:fld>
            <a:endParaRPr kumimoji="0" lang="fr-FR"/>
          </a:p>
        </p:txBody>
      </p:sp>
      <p:sp>
        <p:nvSpPr>
          <p:cNvPr id="4" name="Rectangle 3"/>
          <p:cNvSpPr/>
          <p:nvPr/>
        </p:nvSpPr>
        <p:spPr>
          <a:xfrm>
            <a:off x="1907704" y="3933056"/>
            <a:ext cx="6984776" cy="115212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01253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heme/theme1.xml><?xml version="1.0" encoding="utf-8"?>
<a:theme xmlns:a="http://schemas.openxmlformats.org/drawingml/2006/main" name="Form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3652</Words>
  <Application>Microsoft Office PowerPoint</Application>
  <PresentationFormat>Affichage à l'écran (4:3)</PresentationFormat>
  <Paragraphs>500</Paragraphs>
  <Slides>55</Slides>
  <Notes>54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55</vt:i4>
      </vt:variant>
    </vt:vector>
  </HeadingPairs>
  <TitlesOfParts>
    <vt:vector size="57" baseType="lpstr">
      <vt:lpstr>Formation</vt:lpstr>
      <vt:lpstr>Visio</vt:lpstr>
      <vt:lpstr>Les bases NoSQL</vt:lpstr>
      <vt:lpstr>Présentation PowerPoint</vt:lpstr>
      <vt:lpstr>4 enjeux</vt:lpstr>
      <vt:lpstr>Trois éléments</vt:lpstr>
      <vt:lpstr>Trois éléments</vt:lpstr>
      <vt:lpstr>Autrefois….  Dans notre vieux temps</vt:lpstr>
      <vt:lpstr>L’approche classique</vt:lpstr>
      <vt:lpstr>L’approche classique</vt:lpstr>
      <vt:lpstr>Problème 1</vt:lpstr>
      <vt:lpstr>Problème 2</vt:lpstr>
      <vt:lpstr>La vraie vie...</vt:lpstr>
      <vt:lpstr>La vraie vie...</vt:lpstr>
      <vt:lpstr>Bilan</vt:lpstr>
      <vt:lpstr>Une solution : base NoSQL</vt:lpstr>
      <vt:lpstr>Existant</vt:lpstr>
      <vt:lpstr>Existant</vt:lpstr>
      <vt:lpstr>Principe</vt:lpstr>
      <vt:lpstr>Principe</vt:lpstr>
      <vt:lpstr>La solution Néo4j</vt:lpstr>
      <vt:lpstr>Positionnement</vt:lpstr>
      <vt:lpstr>Installation</vt:lpstr>
      <vt:lpstr>Connexion</vt:lpstr>
      <vt:lpstr>Ajout d’informations</vt:lpstr>
      <vt:lpstr>Les informations structurées</vt:lpstr>
      <vt:lpstr>Ajout d’informations structurées</vt:lpstr>
      <vt:lpstr>Ajout d’informations structurées</vt:lpstr>
      <vt:lpstr>Visualisation et interrogation de la base</vt:lpstr>
      <vt:lpstr>Visualisation de la base</vt:lpstr>
      <vt:lpstr>Résultat</vt:lpstr>
      <vt:lpstr>Editeur Cypher </vt:lpstr>
      <vt:lpstr>MongoDB</vt:lpstr>
      <vt:lpstr>Présentation PowerPoint</vt:lpstr>
      <vt:lpstr>Le modèle classique</vt:lpstr>
      <vt:lpstr>Présentation PowerPoint</vt:lpstr>
      <vt:lpstr>Présentation PowerPoint</vt:lpstr>
      <vt:lpstr>Présentation PowerPoint</vt:lpstr>
      <vt:lpstr>Présentation PowerPoint</vt:lpstr>
      <vt:lpstr>ORACLE NoSQL</vt:lpstr>
      <vt:lpstr>Démonstration</vt:lpstr>
      <vt:lpstr>Vérification de l’environnement</vt:lpstr>
      <vt:lpstr>Création d’un rep. de travail</vt:lpstr>
      <vt:lpstr>Présentation PowerPoint</vt:lpstr>
      <vt:lpstr>Présentation PowerPoint</vt:lpstr>
      <vt:lpstr>La solution Redis</vt:lpstr>
      <vt:lpstr>Installation</vt:lpstr>
      <vt:lpstr>Un couple clé/valeur</vt:lpstr>
      <vt:lpstr>Manipulation d’une liste</vt:lpstr>
      <vt:lpstr>Principes communs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2014-01-23T07:39:47Z</dcterms:created>
  <dcterms:modified xsi:type="dcterms:W3CDTF">2015-06-27T06:57:37Z</dcterms:modified>
</cp:coreProperties>
</file>