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76" r:id="rId2"/>
    <p:sldId id="288" r:id="rId3"/>
    <p:sldId id="292" r:id="rId4"/>
    <p:sldId id="289" r:id="rId5"/>
    <p:sldId id="301" r:id="rId6"/>
    <p:sldId id="290" r:id="rId7"/>
    <p:sldId id="318" r:id="rId8"/>
    <p:sldId id="291" r:id="rId9"/>
    <p:sldId id="256" r:id="rId10"/>
    <p:sldId id="277" r:id="rId11"/>
    <p:sldId id="257" r:id="rId12"/>
    <p:sldId id="258" r:id="rId13"/>
    <p:sldId id="259" r:id="rId14"/>
    <p:sldId id="260" r:id="rId15"/>
    <p:sldId id="278" r:id="rId16"/>
    <p:sldId id="280" r:id="rId17"/>
    <p:sldId id="282" r:id="rId18"/>
    <p:sldId id="283" r:id="rId19"/>
    <p:sldId id="284" r:id="rId20"/>
    <p:sldId id="287" r:id="rId21"/>
    <p:sldId id="261" r:id="rId22"/>
    <p:sldId id="293" r:id="rId23"/>
    <p:sldId id="294" r:id="rId24"/>
    <p:sldId id="273" r:id="rId25"/>
    <p:sldId id="295" r:id="rId26"/>
    <p:sldId id="303" r:id="rId27"/>
    <p:sldId id="286" r:id="rId28"/>
    <p:sldId id="262" r:id="rId29"/>
    <p:sldId id="263" r:id="rId30"/>
    <p:sldId id="264" r:id="rId31"/>
    <p:sldId id="274" r:id="rId32"/>
    <p:sldId id="265" r:id="rId33"/>
    <p:sldId id="309" r:id="rId34"/>
    <p:sldId id="310" r:id="rId35"/>
    <p:sldId id="266" r:id="rId36"/>
    <p:sldId id="296" r:id="rId37"/>
    <p:sldId id="311" r:id="rId38"/>
    <p:sldId id="298" r:id="rId39"/>
    <p:sldId id="312" r:id="rId40"/>
    <p:sldId id="297" r:id="rId41"/>
    <p:sldId id="269" r:id="rId42"/>
    <p:sldId id="300" r:id="rId43"/>
    <p:sldId id="271" r:id="rId44"/>
    <p:sldId id="308" r:id="rId45"/>
    <p:sldId id="307" r:id="rId46"/>
    <p:sldId id="320" r:id="rId47"/>
    <p:sldId id="315" r:id="rId48"/>
    <p:sldId id="316" r:id="rId49"/>
    <p:sldId id="317" r:id="rId5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4253-1DDC-4E1F-A757-C6E689F65588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15E9-5D48-490F-8D21-AA4E02907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93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861D-E4F6-45CD-8083-60AA97B9A447}" type="datetime1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01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8586-BDFE-4EC5-BB96-915F48F0FB6D}" type="datetime1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04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0525-6515-44DF-BA21-7E7FC57F68C8}" type="datetime1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59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D3D3-BB2F-4A62-989C-9994425ECA1B}" type="datetime1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60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ABA9-75D8-4799-B74A-DE3DC338AF7F}" type="datetime1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66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BC8D-1C1A-4502-9B59-BB432803B5AE}" type="datetime1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07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AA15-7FA4-4E5C-97D1-CF015EEA889D}" type="datetime1">
              <a:rPr lang="fr-FR" smtClean="0"/>
              <a:t>11/05/2022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44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01C4-CB7E-4A49-9514-A0A5E5DFEDC5}" type="datetime1">
              <a:rPr lang="fr-FR" smtClean="0"/>
              <a:t>11/05/2022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35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8C1C-B966-4418-9291-22C73DDE973F}" type="datetime1">
              <a:rPr lang="fr-FR" smtClean="0"/>
              <a:t>11/05/2022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40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C2DD-1D23-4FBE-953F-0BB948188325}" type="datetime1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73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1E2-67C1-4A30-9082-3113D41FD95A}" type="datetime1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08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3F29B-467F-4829-9229-B654966C5975}" type="datetime1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C6936-4588-4BC6-A44E-007E15D5E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0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lacomme@isima.fr" TargetMode="External"/><Relationship Id="rId2" Type="http://schemas.openxmlformats.org/officeDocument/2006/relationships/hyperlink" Target="mailto:gerard.fleury@limos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1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5.png"/><Relationship Id="rId11" Type="http://schemas.openxmlformats.org/officeDocument/2006/relationships/image" Target="../media/image68.png"/><Relationship Id="rId5" Type="http://schemas.openxmlformats.org/officeDocument/2006/relationships/image" Target="../media/image64.png"/><Relationship Id="rId10" Type="http://schemas.openxmlformats.org/officeDocument/2006/relationships/image" Target="../media/image67.png"/><Relationship Id="rId4" Type="http://schemas.openxmlformats.org/officeDocument/2006/relationships/image" Target="../media/image56.emf"/><Relationship Id="rId9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quant-ph?searchtype=author&amp;query=Goldstone,+J" TargetMode="External"/><Relationship Id="rId7" Type="http://schemas.openxmlformats.org/officeDocument/2006/relationships/hyperlink" Target="https://arxiv.org/abs/1411.4028v1" TargetMode="External"/><Relationship Id="rId2" Type="http://schemas.openxmlformats.org/officeDocument/2006/relationships/hyperlink" Target="https://arxiv.org/search/quant-ph?searchtype=author&amp;query=Farhi,+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quant-ph/0201031.pdf" TargetMode="External"/><Relationship Id="rId5" Type="http://schemas.openxmlformats.org/officeDocument/2006/relationships/hyperlink" Target="https://arxiv.org/search/quant-ph?searchtype=author&amp;query=Sipser,+M" TargetMode="External"/><Relationship Id="rId4" Type="http://schemas.openxmlformats.org/officeDocument/2006/relationships/hyperlink" Target="https://arxiv.org/search/quant-ph?searchtype=author&amp;query=Gutmann,+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journal/00034916/418/supp/C" TargetMode="External"/><Relationship Id="rId2" Type="http://schemas.openxmlformats.org/officeDocument/2006/relationships/hyperlink" Target="https://www.sciencedirect.com/science/journal/00034916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ac.com/e34680/Eyrolles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9880" y="2118359"/>
            <a:ext cx="9144000" cy="1201209"/>
          </a:xfrm>
        </p:spPr>
        <p:txBody>
          <a:bodyPr/>
          <a:lstStyle/>
          <a:p>
            <a:r>
              <a:rPr lang="fr-FR" dirty="0" smtClean="0"/>
              <a:t>Recuit Simulé Quantique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01799" y="3431177"/>
            <a:ext cx="9144000" cy="2012043"/>
          </a:xfrm>
        </p:spPr>
        <p:txBody>
          <a:bodyPr>
            <a:normAutofit/>
          </a:bodyPr>
          <a:lstStyle/>
          <a:p>
            <a:r>
              <a:rPr lang="fr-FR" dirty="0" smtClean="0"/>
              <a:t>Gérard Fleury</a:t>
            </a:r>
          </a:p>
          <a:p>
            <a:r>
              <a:rPr lang="fr-FR" dirty="0" smtClean="0">
                <a:hlinkClick r:id="rId2"/>
              </a:rPr>
              <a:t>gerard.fleury@limos.fr</a:t>
            </a:r>
            <a:endParaRPr lang="fr-FR" dirty="0" smtClean="0"/>
          </a:p>
          <a:p>
            <a:r>
              <a:rPr lang="fr-FR" dirty="0" smtClean="0"/>
              <a:t>Philippe </a:t>
            </a:r>
            <a:r>
              <a:rPr lang="fr-FR" dirty="0" err="1" smtClean="0"/>
              <a:t>Lacomme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placomme@isima.fr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535" y="211030"/>
            <a:ext cx="1638529" cy="15337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98" y="392030"/>
            <a:ext cx="2172003" cy="1352739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37AE-7187-4855-965A-73A1D1C6972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5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29640" y="888683"/>
            <a:ext cx="9144000" cy="2387600"/>
          </a:xfrm>
        </p:spPr>
        <p:txBody>
          <a:bodyPr/>
          <a:lstStyle/>
          <a:p>
            <a:r>
              <a:rPr lang="fr-FR" dirty="0" smtClean="0"/>
              <a:t>Lancer d’une pièce déséquilibrée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10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513" y="988159"/>
            <a:ext cx="2013053" cy="23813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1" y="3098675"/>
            <a:ext cx="6772424" cy="29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8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300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sz="3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fr-FR" sz="30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3000" dirty="0" smtClean="0"/>
                  <a:t>, </a:t>
                </a:r>
                <a14:m>
                  <m:oMath xmlns:m="http://schemas.openxmlformats.org/officeDocument/2006/math">
                    <m:r>
                      <a:rPr lang="fr-FR" sz="3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fr-FR" sz="3000" dirty="0" smtClean="0">
                    <a:latin typeface="+mn-lt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3000" b="0" i="1" smtClean="0">
                        <a:latin typeface="Cambria Math" panose="02040503050406030204" pitchFamily="18" charset="0"/>
                      </a:rPr>
                      <m:t>𝐶𝑃</m:t>
                    </m:r>
                    <m:d>
                      <m:dPr>
                        <m:ctrlPr>
                          <a:rPr lang="fr-FR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fr-FR" sz="3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fr-FR" sz="3000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7373" b="-5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64" y="2243953"/>
            <a:ext cx="6043184" cy="3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1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07831" y="3792854"/>
                <a:ext cx="9738545" cy="2398939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fr-FR" sz="2400" dirty="0" smtClean="0"/>
                  <a:t>Pas 0</a:t>
                </a:r>
                <a:r>
                  <a:rPr lang="fr-FR" sz="2400" dirty="0"/>
                  <a:t>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FR" sz="240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=|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FR" sz="2400" dirty="0"/>
                  <a:t>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</a:rPr>
                      <m:t>⊗|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fr-FR" sz="2400" dirty="0" smtClean="0"/>
              </a:p>
              <a:p>
                <a:pPr lvl="0"/>
                <a:endParaRPr lang="fr-FR" sz="2400" dirty="0" smtClean="0"/>
              </a:p>
              <a:p>
                <a:pPr lvl="0"/>
                <a:r>
                  <a:rPr lang="fr-FR" sz="2400" dirty="0"/>
                  <a:t>Pas 1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⟩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</a:rPr>
                      <m:t>=|+⟩</m:t>
                    </m:r>
                  </m:oMath>
                </a14:m>
                <a:r>
                  <a:rPr lang="fr-FR" sz="240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⟩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400" dirty="0"/>
                  <a:t> donc </a:t>
                </a:r>
                <a:endParaRPr lang="fr-FR" sz="2400" i="1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⊗|1⟩=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⊗|1⟩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7831" y="3792854"/>
                <a:ext cx="9738545" cy="2398939"/>
              </a:xfrm>
              <a:blipFill>
                <a:blip r:embed="rId2"/>
                <a:stretch>
                  <a:fillRect l="-814" t="-35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12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82" y="506593"/>
            <a:ext cx="6043184" cy="3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1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35956" y="556348"/>
                <a:ext cx="6701462" cy="5653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Pas 2 : après application de la porte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𝐶𝑃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fr-FR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il vient</a:t>
                </a: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𝐶𝑃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𝐶𝑃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⊗|1⟩+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⊗|1⟩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56" y="556348"/>
                <a:ext cx="6701462" cy="5653151"/>
              </a:xfrm>
              <a:prstGeom prst="rect">
                <a:avLst/>
              </a:prstGeom>
              <a:blipFill>
                <a:blip r:embed="rId2"/>
                <a:stretch>
                  <a:fillRect l="-1456" t="-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13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40" y="1087570"/>
            <a:ext cx="5437060" cy="25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2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74868" y="3657601"/>
                <a:ext cx="10614212" cy="2875280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⟩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fr-FR" sz="20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fr-FR" sz="20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sz="20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⟩"/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⟩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fr-FR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fr-FR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⟩"/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|1⟩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fr-FR" sz="2000" i="1" dirty="0" smtClean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fr-FR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fr-FR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fr-FR" sz="200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fr-FR" sz="2000" dirty="0"/>
              </a:p>
              <a:p>
                <a:pPr marL="0" indent="0">
                  <a:buNone/>
                </a:pPr>
                <a:r>
                  <a:rPr lang="fr-FR" dirty="0" smtClean="0"/>
                  <a:t>La lecture donne : 	</a:t>
                </a:r>
                <a:r>
                  <a:rPr lang="fr-FR" dirty="0"/>
                  <a:t>	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avec</m:t>
                    </m:r>
                    <m: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la</m:t>
                    </m:r>
                    <m: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probabilit</m:t>
                    </m:r>
                    <m:r>
                      <a:rPr lang="fr-FR">
                        <a:latin typeface="Cambria Math" panose="02040503050406030204" pitchFamily="18" charset="0"/>
                      </a:rPr>
                      <m:t>é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func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 smtClean="0"/>
                  <a:t> 	</a:t>
                </a:r>
              </a:p>
              <a:p>
                <a:pPr marL="0" indent="0" algn="ctr">
                  <a:buNone/>
                </a:pPr>
                <a:r>
                  <a:rPr lang="fr-FR" dirty="0" smtClean="0"/>
                  <a:t>		      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avec</m:t>
                    </m:r>
                    <m: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la</m:t>
                    </m:r>
                    <m: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probabilit</m:t>
                    </m:r>
                    <m:r>
                      <a:rPr lang="fr-FR">
                        <a:latin typeface="Cambria Math" panose="02040503050406030204" pitchFamily="18" charset="0"/>
                      </a:rPr>
                      <m:t>é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func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4868" y="3657601"/>
                <a:ext cx="10614212" cy="2875280"/>
              </a:xfrm>
              <a:blipFill>
                <a:blip r:embed="rId2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345" y="566857"/>
                <a:ext cx="2856616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5" y="566857"/>
                <a:ext cx="2856616" cy="6646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èche vers le bas 6"/>
          <p:cNvSpPr/>
          <p:nvPr/>
        </p:nvSpPr>
        <p:spPr>
          <a:xfrm>
            <a:off x="2369176" y="125574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345" y="2274716"/>
                <a:ext cx="5188551" cy="1236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fr-FR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𝑯</m:t>
                              </m:r>
                              <m:r>
                                <a:rPr lang="fr-FR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5" y="2274716"/>
                <a:ext cx="5188551" cy="1236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53808" y="1647714"/>
                <a:ext cx="351215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Pas 3</a:t>
                </a:r>
                <a:r>
                  <a:rPr lang="fr-FR" dirty="0" smtClean="0"/>
                  <a:t> : application de H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fr-FR" dirty="0" smtClean="0"/>
                  <a:t>Id</a:t>
                </a:r>
                <a:endParaRPr lang="fr-F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08" y="1647714"/>
                <a:ext cx="3512158" cy="369332"/>
              </a:xfrm>
              <a:prstGeom prst="rect">
                <a:avLst/>
              </a:prstGeom>
              <a:blipFill>
                <a:blip r:embed="rId5"/>
                <a:stretch>
                  <a:fillRect l="-1389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00" y="813250"/>
            <a:ext cx="5437060" cy="25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3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2252" y="142520"/>
            <a:ext cx="10515600" cy="1299437"/>
          </a:xfrm>
        </p:spPr>
        <p:txBody>
          <a:bodyPr>
            <a:normAutofit/>
          </a:bodyPr>
          <a:lstStyle/>
          <a:p>
            <a:pPr algn="r"/>
            <a:r>
              <a:rPr lang="fr-FR" sz="4000" dirty="0" smtClean="0"/>
              <a:t>Code Python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15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26160" y="354707"/>
            <a:ext cx="7792720" cy="60016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unit 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fr-FR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QuantumRegister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(2, </a:t>
            </a:r>
            <a:r>
              <a:rPr lang="fr-FR" sz="1600" dirty="0">
                <a:solidFill>
                  <a:srgbClr val="A31515"/>
                </a:solidFill>
                <a:latin typeface="Consolas" panose="020B0609020204030204" pitchFamily="49" charset="0"/>
              </a:rPr>
              <a:t>'unit'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unit_classical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fr-FR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ClassicalRegister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(2, </a:t>
            </a:r>
            <a:r>
              <a:rPr lang="fr-FR" sz="16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unit_classical</a:t>
            </a:r>
            <a:r>
              <a:rPr lang="fr-FR" sz="16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qc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fr-FR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QuantumCircuit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(unit, </a:t>
            </a:r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unit_classical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fr-F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qc.h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(unit[0])</a:t>
            </a:r>
          </a:p>
          <a:p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qc.x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(unit[1])</a:t>
            </a:r>
          </a:p>
          <a:p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qc.cp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(pi/2, unit[0], unit[1])</a:t>
            </a:r>
          </a:p>
          <a:p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qc.h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(unit[0])</a:t>
            </a:r>
          </a:p>
          <a:p>
            <a:endParaRPr lang="fr-F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qc.measure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(unit[0], </a:t>
            </a:r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unit_classical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[0]) </a:t>
            </a:r>
          </a:p>
          <a:p>
            <a:r>
              <a:rPr lang="fr-FR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qc.draw</a:t>
            </a:r>
            <a:r>
              <a:rPr lang="fr-F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(output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fr-FR" sz="16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mpl</a:t>
            </a:r>
            <a:r>
              <a:rPr lang="fr-FR" sz="16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filename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fr-FR" sz="1600" dirty="0">
                <a:solidFill>
                  <a:srgbClr val="A31515"/>
                </a:solidFill>
                <a:latin typeface="Consolas" panose="020B0609020204030204" pitchFamily="49" charset="0"/>
              </a:rPr>
              <a:t>'circuit1.png'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fr-F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inversion_affichage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fr-F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counts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[::-1]: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counts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.items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()}</a:t>
            </a:r>
          </a:p>
          <a:p>
            <a:endParaRPr lang="fr-F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backend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Aer.get_backend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qasm_simulator</a:t>
            </a:r>
            <a:r>
              <a:rPr lang="fr-FR" sz="16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job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execute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qc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backend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1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shots</a:t>
            </a:r>
            <a:r>
              <a:rPr lang="fr-FR" sz="1600" b="1" dirty="0">
                <a:solidFill>
                  <a:srgbClr val="FF0000"/>
                </a:solidFill>
                <a:latin typeface="Consolas" panose="020B0609020204030204" pitchFamily="49" charset="0"/>
              </a:rPr>
              <a:t>=8192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fr-F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count = </a:t>
            </a:r>
            <a:r>
              <a:rPr lang="fr-FR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job</a:t>
            </a:r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.result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get_counts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les_resultats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 </a:t>
            </a:r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inversion_affichage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(count)</a:t>
            </a:r>
          </a:p>
          <a:p>
            <a:endParaRPr lang="fr-F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les_resultats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fr-FR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fig</a:t>
            </a:r>
            <a:r>
              <a:rPr lang="fr-F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plot_histogram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les_resultats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fr-F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fig.savefig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A31515"/>
                </a:solidFill>
                <a:latin typeface="Consolas" panose="020B0609020204030204" pitchFamily="49" charset="0"/>
              </a:rPr>
              <a:t>'les_resultats1.png'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fr-FR" sz="1600" dirty="0"/>
          </a:p>
        </p:txBody>
      </p:sp>
      <p:sp>
        <p:nvSpPr>
          <p:cNvPr id="6" name="Ellipse 5"/>
          <p:cNvSpPr/>
          <p:nvPr/>
        </p:nvSpPr>
        <p:spPr>
          <a:xfrm>
            <a:off x="216263" y="1229769"/>
            <a:ext cx="4124960" cy="1290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12" y="4029183"/>
            <a:ext cx="5401887" cy="232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3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1120939" y="1208247"/>
                <a:ext cx="2775857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fr-FR" dirty="0" smtClean="0"/>
                  <a:t>Test :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0939" y="1208247"/>
                <a:ext cx="2775857" cy="1325563"/>
              </a:xfrm>
              <a:blipFill>
                <a:blip r:embed="rId2"/>
                <a:stretch>
                  <a:fillRect l="-79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16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3" y="2382515"/>
            <a:ext cx="4850391" cy="34645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91" y="2340928"/>
            <a:ext cx="4965509" cy="3546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1"/>
              <p:cNvSpPr txBox="1">
                <a:spLocks/>
              </p:cNvSpPr>
              <p:nvPr/>
            </p:nvSpPr>
            <p:spPr>
              <a:xfrm>
                <a:off x="7487834" y="1229040"/>
                <a:ext cx="2969622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dirty="0" smtClean="0"/>
                  <a:t>Test :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834" y="1229040"/>
                <a:ext cx="2969622" cy="1325563"/>
              </a:xfrm>
              <a:prstGeom prst="rect">
                <a:avLst/>
              </a:prstGeom>
              <a:blipFill>
                <a:blip r:embed="rId5"/>
                <a:stretch>
                  <a:fillRect l="-73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re 1"/>
          <p:cNvSpPr txBox="1">
            <a:spLocks/>
          </p:cNvSpPr>
          <p:nvPr/>
        </p:nvSpPr>
        <p:spPr>
          <a:xfrm>
            <a:off x="401320" y="755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Evaluations numériques du circuit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8398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17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57274" y="1211717"/>
                <a:ext cx="8975725" cy="1425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 smtClean="0"/>
                  <a:t>Valeurs théoriques : </a:t>
                </a:r>
                <a:r>
                  <a:rPr lang="fr-FR" sz="2400" dirty="0"/>
                  <a:t>	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avec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la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probabilit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é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2400" b="0" i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400" dirty="0"/>
                  <a:t> 	</a:t>
                </a:r>
                <a:r>
                  <a:rPr lang="fr-FR" sz="2400" dirty="0" smtClean="0"/>
                  <a:t>		</a:t>
                </a:r>
                <a:r>
                  <a:rPr lang="fr-FR" sz="2400" dirty="0"/>
                  <a:t>	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avec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la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probabilit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é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4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4" y="1211717"/>
                <a:ext cx="8975725" cy="1425775"/>
              </a:xfrm>
              <a:prstGeom prst="rect">
                <a:avLst/>
              </a:prstGeom>
              <a:blipFill>
                <a:blip r:embed="rId2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re 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5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Valeurs théoriques/valeurs numériques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4482125"/>
                  </p:ext>
                </p:extLst>
              </p:nvPr>
            </p:nvGraphicFramePr>
            <p:xfrm>
              <a:off x="1481136" y="2707385"/>
              <a:ext cx="8128000" cy="38315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80800568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99707617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81079506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979025138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1321782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fr-FR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fr-FR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⟩=|</m:t>
                                </m:r>
                                <m:r>
                                  <a:rPr lang="fr-FR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⟩)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fr-FR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fr-FR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⟩=|</m:t>
                                </m:r>
                                <m:r>
                                  <a:rPr lang="fr-FR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fr-FR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⟩)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fr-FR" b="0" i="0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FR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i="1" smtClean="0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fr-FR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fr-FR" b="0" i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FR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7516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2681820"/>
                      </a:ext>
                    </a:extLst>
                  </a:tr>
                  <a:tr h="4099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0.932</a:t>
                          </a:r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0.068</a:t>
                          </a:r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0.933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0.067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5258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0.858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0.142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0.854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0.146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8521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0.746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0.254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0.750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0.250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337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0.499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0.501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0.500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0.500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7537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0.143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0.857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0.146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0.854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61433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4482125"/>
                  </p:ext>
                </p:extLst>
              </p:nvPr>
            </p:nvGraphicFramePr>
            <p:xfrm>
              <a:off x="1481136" y="2707385"/>
              <a:ext cx="8128000" cy="38315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80800568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99707617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81079506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979025138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132178245"/>
                        </a:ext>
                      </a:extLst>
                    </a:gridCol>
                  </a:tblGrid>
                  <a:tr h="62198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75" t="-980" r="-401498" b="-51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980" r="-301498" b="-51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00375" t="-980" r="-201498" b="-51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00375" t="-980" r="-101498" b="-51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00375" t="-980" r="-1498" b="-51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516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2681820"/>
                      </a:ext>
                    </a:extLst>
                  </a:tr>
                  <a:tr h="5593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75" t="-178261" r="-401498" b="-4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0.932</a:t>
                          </a:r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0.068</a:t>
                          </a:r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0.933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0.067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5258221"/>
                      </a:ext>
                    </a:extLst>
                  </a:tr>
                  <a:tr h="55753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75" t="-281319" r="-401498" b="-3131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0.858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0.142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0.854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0.146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8521959"/>
                      </a:ext>
                    </a:extLst>
                  </a:tr>
                  <a:tr h="5593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75" t="-377174" r="-401498" b="-209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0.746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0.254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0.750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0.250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337184"/>
                      </a:ext>
                    </a:extLst>
                  </a:tr>
                  <a:tr h="55753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75" t="-477174" r="-401498" b="-109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0.499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0.501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0.500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FF0000"/>
                              </a:solidFill>
                            </a:rPr>
                            <a:t>0.500</a:t>
                          </a:r>
                          <a:endParaRPr lang="fr-FR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7537567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75" t="-536364" r="-401498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0.143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0.857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0.146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0.854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61433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99095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1320" y="309563"/>
            <a:ext cx="9144000" cy="70135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18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22383" y="1570037"/>
            <a:ext cx="10515600" cy="4227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Porte conditionnelle</a:t>
            </a:r>
          </a:p>
          <a:p>
            <a:r>
              <a:rPr lang="fr-FR" dirty="0"/>
              <a:t>	</a:t>
            </a:r>
            <a:r>
              <a:rPr lang="fr-FR" dirty="0" smtClean="0"/>
              <a:t>Qubit de contrôle -&gt; qubit cible</a:t>
            </a:r>
          </a:p>
          <a:p>
            <a:endParaRPr lang="fr-FR" dirty="0"/>
          </a:p>
          <a:p>
            <a:r>
              <a:rPr lang="fr-FR" dirty="0" smtClean="0"/>
              <a:t>	Les 2 qubits sont intriqués</a:t>
            </a:r>
          </a:p>
          <a:p>
            <a:endParaRPr lang="fr-FR" dirty="0"/>
          </a:p>
          <a:p>
            <a:r>
              <a:rPr lang="fr-FR" b="1" dirty="0" smtClean="0"/>
              <a:t>La porte peut influencer le qubit de contrôle !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241" y="767305"/>
            <a:ext cx="2152844" cy="197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79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Optimisation adiabatique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19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356" y="542231"/>
            <a:ext cx="3358167" cy="19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78820" cy="1325563"/>
          </a:xfrm>
        </p:spPr>
        <p:txBody>
          <a:bodyPr/>
          <a:lstStyle/>
          <a:p>
            <a:pPr algn="ctr"/>
            <a:r>
              <a:rPr lang="fr-FR" dirty="0" smtClean="0"/>
              <a:t>Physique Quantique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8925512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200" b="1" dirty="0" smtClean="0"/>
              <a:t>Les fondateurs</a:t>
            </a:r>
            <a:endParaRPr lang="fr-FR" sz="3200" b="1" dirty="0"/>
          </a:p>
          <a:p>
            <a:pPr marL="0" indent="0" algn="ctr">
              <a:buNone/>
            </a:pPr>
            <a:r>
              <a:rPr lang="fr-FR" sz="3200" dirty="0" smtClean="0"/>
              <a:t>Max Planck, Albert Einstein, </a:t>
            </a:r>
          </a:p>
          <a:p>
            <a:pPr marL="0" indent="0" algn="ctr">
              <a:buNone/>
            </a:pPr>
            <a:r>
              <a:rPr lang="fr-FR" sz="3200" dirty="0" smtClean="0"/>
              <a:t>Louis de Broglie, Niels Bohr</a:t>
            </a:r>
          </a:p>
          <a:p>
            <a:pPr marL="0" indent="0" algn="ctr">
              <a:buNone/>
            </a:pPr>
            <a:r>
              <a:rPr lang="fr-FR" sz="3200" dirty="0" smtClean="0"/>
              <a:t>Werner </a:t>
            </a:r>
            <a:r>
              <a:rPr lang="fr-FR" sz="3200" dirty="0" err="1" smtClean="0"/>
              <a:t>Eisenberg</a:t>
            </a:r>
            <a:r>
              <a:rPr lang="fr-FR" sz="3200" dirty="0" smtClean="0"/>
              <a:t>, Wolfgang Pauli, </a:t>
            </a:r>
          </a:p>
          <a:p>
            <a:pPr marL="0" indent="0" algn="ctr">
              <a:buNone/>
            </a:pPr>
            <a:r>
              <a:rPr lang="fr-FR" sz="3200" dirty="0" smtClean="0"/>
              <a:t>Paul Dirac, Erwin Schrödinger</a:t>
            </a:r>
          </a:p>
          <a:p>
            <a:pPr marL="0" indent="0" algn="ctr">
              <a:buNone/>
            </a:pPr>
            <a:r>
              <a:rPr lang="fr-FR" sz="3200" dirty="0" smtClean="0"/>
              <a:t>…</a:t>
            </a:r>
          </a:p>
          <a:p>
            <a:pPr marL="0" indent="0" algn="ctr">
              <a:buNone/>
            </a:pPr>
            <a:r>
              <a:rPr lang="fr-FR" sz="3200" dirty="0" smtClean="0"/>
              <a:t>Richard Feynman</a:t>
            </a:r>
          </a:p>
          <a:p>
            <a:pPr marL="0" indent="0" algn="ctr">
              <a:buNone/>
            </a:pPr>
            <a:r>
              <a:rPr lang="fr-FR" sz="3200" dirty="0" smtClean="0"/>
              <a:t>Alain Aspect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678" y="234232"/>
            <a:ext cx="4101044" cy="2136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02206" y="2436394"/>
            <a:ext cx="240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(Source : </a:t>
            </a:r>
            <a:r>
              <a:rPr lang="fr-FR" dirty="0" err="1" smtClean="0"/>
              <a:t>futurascience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8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20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081" y="1808064"/>
            <a:ext cx="9507837" cy="3406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7806" y="5246332"/>
            <a:ext cx="9083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Source : https</a:t>
            </a:r>
            <a:r>
              <a:rPr lang="fr-FR" dirty="0"/>
              <a:t>://medium.com/@quantum_wa/quantum-annealing-cdb129e96601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Différences entre recuit simulé </a:t>
            </a:r>
            <a:br>
              <a:rPr lang="fr-FR" dirty="0" smtClean="0"/>
            </a:br>
            <a:r>
              <a:rPr lang="fr-FR" dirty="0" smtClean="0"/>
              <a:t>et optimisation adiabatique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5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8678"/>
            <a:ext cx="10515600" cy="967286"/>
          </a:xfrm>
        </p:spPr>
        <p:txBody>
          <a:bodyPr/>
          <a:lstStyle/>
          <a:p>
            <a:pPr algn="ctr"/>
            <a:r>
              <a:rPr lang="fr-FR" dirty="0" smtClean="0"/>
              <a:t>Calcul adiabatique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7909"/>
                <a:ext cx="10515600" cy="484455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fr-FR" dirty="0"/>
                  <a:t>L’évolution de la fonction d’onde obéit à</a:t>
                </a:r>
              </a:p>
              <a:p>
                <a:endParaRPr lang="fr-FR" dirty="0" smtClean="0"/>
              </a:p>
              <a:p>
                <a:pPr marL="0" indent="0">
                  <a:buNone/>
                </a:pPr>
                <a:r>
                  <a:rPr lang="fr-FR" dirty="0"/>
                  <a:t>l</a:t>
                </a:r>
                <a:r>
                  <a:rPr lang="fr-FR" dirty="0" smtClean="0"/>
                  <a:t>’équation de Schrödinger</a:t>
                </a:r>
              </a:p>
              <a:p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fr-FR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). </m:t>
                      </m:r>
                      <m:d>
                        <m:dPr>
                          <m:begChr m:val="|"/>
                          <m:endChr m:val="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marL="0" indent="0" algn="ctr">
                  <a:buNone/>
                </a:pPr>
                <a:r>
                  <a:rPr lang="fr-FR" dirty="0"/>
                  <a:t>o</a:t>
                </a:r>
                <a:r>
                  <a:rPr lang="fr-FR" dirty="0" smtClean="0"/>
                  <a:t>ù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fr-FR" dirty="0" smtClean="0"/>
                  <a:t> est l’</a:t>
                </a:r>
                <a:r>
                  <a:rPr lang="fr-FR" dirty="0" err="1" smtClean="0"/>
                  <a:t>Hamiltonien</a:t>
                </a:r>
                <a:endParaRPr lang="fr-FR" dirty="0" smtClean="0"/>
              </a:p>
              <a:p>
                <a:pPr marL="0" indent="0" algn="ctr">
                  <a:buNone/>
                </a:pPr>
                <a:r>
                  <a:rPr lang="fr-FR" sz="2400" dirty="0" smtClean="0"/>
                  <a:t>et </a:t>
                </a:r>
                <a14:m>
                  <m:oMath xmlns:m="http://schemas.openxmlformats.org/officeDocument/2006/math">
                    <m:r>
                      <a:rPr lang="fr-FR" sz="2400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fr-FR" sz="2400" dirty="0" smtClean="0"/>
                  <a:t> la constante de Planck</a:t>
                </a:r>
              </a:p>
              <a:p>
                <a:pPr marL="0" indent="0">
                  <a:buNone/>
                </a:pPr>
                <a:r>
                  <a:rPr lang="fr-FR" dirty="0" smtClean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olution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endParaRPr lang="fr-FR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  <m:nary>
                            <m:naryPr>
                              <m:limLoc m:val="subSup"/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nary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𝑑𝑢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"/>
                          <m:endChr m:val="⟩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7909"/>
                <a:ext cx="10515600" cy="4844551"/>
              </a:xfrm>
              <a:blipFill>
                <a:blip r:embed="rId2"/>
                <a:stretch>
                  <a:fillRect l="-1217" t="-20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21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567" y="2476726"/>
            <a:ext cx="2206981" cy="26427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09505" y="2107394"/>
            <a:ext cx="201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(source : </a:t>
            </a:r>
            <a:r>
              <a:rPr lang="fr-FR" dirty="0" err="1" smtClean="0"/>
              <a:t>wikipedia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27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pPr algn="ctr"/>
            <a:r>
              <a:rPr lang="fr-FR" dirty="0" smtClean="0"/>
              <a:t>Approximation d’une intégrale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2412"/>
                <a:ext cx="10515600" cy="48445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fr-FR" dirty="0" smtClean="0"/>
                  <a:t> représente l’aire sous la courbe :</a:t>
                </a:r>
              </a:p>
              <a:p>
                <a:endParaRPr lang="fr-FR" dirty="0" smtClean="0"/>
              </a:p>
              <a:p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smtClean="0"/>
                  <a:t>On découpe en tranches, comme si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 smtClean="0"/>
                  <a:t> était constante par morceaux</a:t>
                </a:r>
              </a:p>
              <a:p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≃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2412"/>
                <a:ext cx="10515600" cy="4844551"/>
              </a:xfrm>
              <a:blipFill>
                <a:blip r:embed="rId2"/>
                <a:stretch>
                  <a:fillRect l="-1217" t="-2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22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63" y="1082886"/>
            <a:ext cx="4177792" cy="24336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22" y="4101353"/>
            <a:ext cx="4089733" cy="18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44730" y="461554"/>
                <a:ext cx="10509069" cy="5894795"/>
              </a:xfrm>
            </p:spPr>
            <p:txBody>
              <a:bodyPr>
                <a:normAutofit/>
              </a:bodyPr>
              <a:lstStyle/>
              <a:p>
                <a:r>
                  <a:rPr lang="fr-FR" dirty="0" smtClean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olution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quation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Schr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ö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dinger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endParaRPr lang="fr-FR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  <m:nary>
                            <m:naryPr>
                              <m:limLoc m:val="subSup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𝑑𝑢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"/>
                          <m:endChr m:val="⟩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  <a:p>
                <a:r>
                  <a:rPr lang="fr-FR" dirty="0" smtClean="0"/>
                  <a:t>Approximations (avec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endParaRPr lang="fr-FR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  <m:nary>
                            <m:naryPr>
                              <m:limLoc m:val="subSup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l-GR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+1).</m:t>
                              </m:r>
                              <m:r>
                                <m:rPr>
                                  <m:sty m:val="p"/>
                                </m:rPr>
                                <a:rPr lang="el-GR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𝑑𝑢</m:t>
                          </m:r>
                        </m:sup>
                      </m:sSup>
                      <m:r>
                        <a:rPr lang="fr-FR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"/>
                          <m:endChr m:val="⟩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≃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l-GR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fr-FR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"/>
                          <m:endChr m:val="⟩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≃</m:t>
                      </m:r>
                      <m:nary>
                        <m:naryPr>
                          <m:chr m:val="∏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Par la suite, on pose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fr-FR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 smtClean="0"/>
                  <a:t> (changement d’unité)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4730" y="461554"/>
                <a:ext cx="10509069" cy="5894795"/>
              </a:xfrm>
              <a:blipFill>
                <a:blip r:embed="rId2"/>
                <a:stretch>
                  <a:fillRect l="-1219" t="-1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4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321"/>
          </a:xfrm>
        </p:spPr>
        <p:txBody>
          <a:bodyPr/>
          <a:lstStyle/>
          <a:p>
            <a:pPr algn="ctr"/>
            <a:r>
              <a:rPr lang="fr-FR" dirty="0" smtClean="0"/>
              <a:t>Vocabulaire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7166" y="1010512"/>
            <a:ext cx="11057667" cy="5397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Physique				Mathématiques-Informatique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err="1" smtClean="0"/>
              <a:t>Hamiltonien</a:t>
            </a:r>
            <a:r>
              <a:rPr lang="fr-FR" dirty="0" smtClean="0"/>
              <a:t>			Opérateur Hermitien</a:t>
            </a:r>
          </a:p>
          <a:p>
            <a:endParaRPr lang="fr-FR" dirty="0" smtClean="0"/>
          </a:p>
          <a:p>
            <a:r>
              <a:rPr lang="fr-FR" dirty="0" smtClean="0"/>
              <a:t>Etat					Vecteur propre</a:t>
            </a:r>
          </a:p>
          <a:p>
            <a:endParaRPr lang="fr-FR" dirty="0" smtClean="0"/>
          </a:p>
          <a:p>
            <a:r>
              <a:rPr lang="fr-FR" dirty="0" smtClean="0"/>
              <a:t>Energie				Valeur propre</a:t>
            </a:r>
          </a:p>
          <a:p>
            <a:endParaRPr lang="fr-FR" dirty="0" smtClean="0"/>
          </a:p>
          <a:p>
            <a:r>
              <a:rPr lang="fr-FR" dirty="0" smtClean="0"/>
              <a:t>Etat </a:t>
            </a:r>
            <a:r>
              <a:rPr lang="fr-FR" dirty="0"/>
              <a:t>fondamental			 Vecteur propre </a:t>
            </a:r>
            <a:r>
              <a:rPr lang="fr-FR" dirty="0" smtClean="0">
                <a:sym typeface="Wingdings" panose="05000000000000000000" pitchFamily="2" charset="2"/>
              </a:rPr>
              <a:t>associé à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(d’énergie minimale</a:t>
            </a:r>
            <a:r>
              <a:rPr lang="fr-FR" dirty="0"/>
              <a:t>)</a:t>
            </a:r>
            <a:r>
              <a:rPr lang="fr-FR" dirty="0" smtClean="0"/>
              <a:t>		</a:t>
            </a:r>
            <a:r>
              <a:rPr lang="fr-FR" dirty="0" smtClean="0">
                <a:sym typeface="Wingdings" panose="05000000000000000000" pitchFamily="2" charset="2"/>
              </a:rPr>
              <a:t> la plus</a:t>
            </a:r>
            <a:r>
              <a:rPr lang="fr-FR" dirty="0" smtClean="0"/>
              <a:t> petite valeur propre</a:t>
            </a:r>
          </a:p>
          <a:p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547" y="1020131"/>
            <a:ext cx="1891172" cy="10123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0791" y="1012165"/>
            <a:ext cx="1374405" cy="1344019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321"/>
          </a:xfrm>
        </p:spPr>
        <p:txBody>
          <a:bodyPr/>
          <a:lstStyle/>
          <a:p>
            <a:pPr algn="ctr"/>
            <a:r>
              <a:rPr lang="fr-FR" dirty="0" smtClean="0"/>
              <a:t>Notre but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963875" y="1323703"/>
                <a:ext cx="11057667" cy="5397772"/>
              </a:xfrm>
            </p:spPr>
            <p:txBody>
              <a:bodyPr>
                <a:normAutofit/>
              </a:bodyPr>
              <a:lstStyle/>
              <a:p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Pour notre problème :</a:t>
                </a:r>
              </a:p>
              <a:p>
                <a:pPr marL="0" indent="0" algn="ctr">
                  <a:buNone/>
                </a:pPr>
                <a:r>
                  <a:rPr lang="fr-FR" b="1" dirty="0" smtClean="0"/>
                  <a:t>Trouver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Hamiltonien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marL="914400" lvl="2" indent="0">
                  <a:buNone/>
                </a:pPr>
                <a:endParaRPr lang="fr-FR" dirty="0" smtClean="0"/>
              </a:p>
              <a:p>
                <a:pPr marL="914400" lvl="2" indent="0">
                  <a:buNone/>
                </a:pPr>
                <a:endParaRPr lang="fr-FR" dirty="0"/>
              </a:p>
              <a:p>
                <a:pPr marL="914400" lvl="2" indent="0" algn="ctr">
                  <a:buNone/>
                </a:pPr>
                <a:r>
                  <a:rPr lang="fr-FR" sz="2800" dirty="0" smtClean="0"/>
                  <a:t>dont l’état fondamental </a:t>
                </a:r>
              </a:p>
              <a:p>
                <a:pPr marL="914400" lvl="2" indent="0" algn="ctr">
                  <a:buNone/>
                </a:pPr>
                <a:r>
                  <a:rPr lang="fr-FR" sz="2800" i="1" dirty="0"/>
                  <a:t>(</a:t>
                </a:r>
                <a:r>
                  <a:rPr lang="fr-FR" sz="2800" i="1" dirty="0" smtClean="0"/>
                  <a:t>le vecteur propre associé à la plus petite valeur propre) </a:t>
                </a:r>
              </a:p>
              <a:p>
                <a:pPr marL="914400" lvl="2" indent="0" algn="ctr">
                  <a:buNone/>
                </a:pPr>
                <a:r>
                  <a:rPr lang="fr-FR" sz="2800" dirty="0" smtClean="0"/>
                  <a:t>est une solution de notre problème, </a:t>
                </a:r>
              </a:p>
              <a:p>
                <a:pPr marL="914400" lvl="2" indent="0">
                  <a:buNone/>
                </a:pPr>
                <a:endParaRPr lang="fr-FR" sz="2800" dirty="0" smtClean="0"/>
              </a:p>
              <a:p>
                <a:pPr marL="914400" lvl="2" indent="0">
                  <a:buNone/>
                </a:pPr>
                <a:endParaRPr lang="fr-FR" sz="2800" dirty="0"/>
              </a:p>
              <a:p>
                <a:pPr marL="914400" lvl="2" indent="0" algn="ctr">
                  <a:buNone/>
                </a:pPr>
                <a:r>
                  <a:rPr lang="fr-FR" sz="2800" dirty="0" smtClean="0"/>
                  <a:t>puis </a:t>
                </a:r>
                <a:r>
                  <a:rPr lang="fr-FR" sz="2800" b="1" dirty="0" smtClean="0"/>
                  <a:t>rechercher</a:t>
                </a:r>
                <a:r>
                  <a:rPr lang="fr-FR" sz="2800" dirty="0" smtClean="0"/>
                  <a:t> cet état fondamental..</a:t>
                </a:r>
                <a:r>
                  <a:rPr lang="fr-FR" sz="2400" dirty="0" smtClean="0"/>
                  <a:t>.</a:t>
                </a:r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3875" y="1323703"/>
                <a:ext cx="11057667" cy="5397772"/>
              </a:xfrm>
              <a:blipFill>
                <a:blip r:embed="rId2"/>
                <a:stretch>
                  <a:fillRect l="-11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25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177" y="101118"/>
            <a:ext cx="1343617" cy="15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0560" y="330925"/>
                <a:ext cx="7768046" cy="60176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≃</m:t>
                      </m:r>
                      <m:nary>
                        <m:naryPr>
                          <m:chr m:val="∏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On utilise un </a:t>
                </a:r>
                <a:r>
                  <a:rPr lang="fr-FR" dirty="0" err="1" smtClean="0"/>
                  <a:t>Hamiltonien</a:t>
                </a:r>
                <a:r>
                  <a:rPr lang="fr-FR" dirty="0" smtClean="0"/>
                  <a:t> mixte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avec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0≤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fr-FR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(1)=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où 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fr-FR" dirty="0" smtClean="0"/>
                  <a:t> est l’</a:t>
                </a:r>
                <a:r>
                  <a:rPr lang="fr-FR" dirty="0" err="1" smtClean="0"/>
                  <a:t>Hamiltonien</a:t>
                </a:r>
                <a:r>
                  <a:rPr lang="fr-FR" dirty="0" smtClean="0"/>
                  <a:t> du problème </a:t>
                </a:r>
              </a:p>
              <a:p>
                <a:pPr marL="0" indent="0">
                  <a:buNone/>
                </a:pPr>
                <a:r>
                  <a:rPr lang="fr-FR" dirty="0" smtClean="0"/>
                  <a:t>(à minimiser)</a:t>
                </a:r>
              </a:p>
              <a:p>
                <a:pPr marL="0" indent="0">
                  <a:buNone/>
                </a:pPr>
                <a:r>
                  <a:rPr lang="fr-F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r-FR" dirty="0" smtClean="0"/>
                  <a:t> est un </a:t>
                </a:r>
                <a:r>
                  <a:rPr lang="fr-FR" dirty="0" err="1" smtClean="0"/>
                  <a:t>Hamiltonien</a:t>
                </a:r>
                <a:r>
                  <a:rPr lang="fr-FR" dirty="0" smtClean="0"/>
                  <a:t> dont on a </a:t>
                </a:r>
              </a:p>
              <a:p>
                <a:pPr marL="0" indent="0">
                  <a:buNone/>
                </a:pPr>
                <a:r>
                  <a:rPr lang="fr-FR" dirty="0" smtClean="0"/>
                  <a:t>une solution optimale</a:t>
                </a:r>
              </a:p>
              <a:p>
                <a:pPr marL="0" indent="0" algn="ctr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560" y="330925"/>
                <a:ext cx="7768046" cy="6017623"/>
              </a:xfrm>
              <a:blipFill>
                <a:blip r:embed="rId3"/>
                <a:stretch>
                  <a:fillRect l="-15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26</a:t>
            </a:fld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741511"/>
              </p:ext>
            </p:extLst>
          </p:nvPr>
        </p:nvGraphicFramePr>
        <p:xfrm>
          <a:off x="6217919" y="2692564"/>
          <a:ext cx="5799909" cy="30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r:id="rId4" imgW="13935043" imgH="6334173" progId="Visio.Drawing.15">
                  <p:embed/>
                </p:oleObj>
              </mc:Choice>
              <mc:Fallback>
                <p:oleObj r:id="rId4" imgW="13935043" imgH="6334173" progId="Visio.Drawing.15">
                  <p:embed/>
                  <p:pic>
                    <p:nvPicPr>
                      <p:cNvPr id="3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7919" y="2692564"/>
                        <a:ext cx="5799909" cy="30914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4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27</a:t>
            </a:fld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23950" y="1116173"/>
            <a:ext cx="4656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/>
              <a:t>On utilise un </a:t>
            </a:r>
            <a:r>
              <a:rPr lang="fr-FR" sz="2400" dirty="0" err="1"/>
              <a:t>Hamiltonien</a:t>
            </a:r>
            <a:r>
              <a:rPr lang="fr-FR" sz="2400" dirty="0"/>
              <a:t> mixte :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224670"/>
              </p:ext>
            </p:extLst>
          </p:nvPr>
        </p:nvGraphicFramePr>
        <p:xfrm>
          <a:off x="738091" y="1753801"/>
          <a:ext cx="10615709" cy="478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r:id="rId3" imgW="13935043" imgH="6334173" progId="Visio.Drawing.15">
                  <p:embed/>
                </p:oleObj>
              </mc:Choice>
              <mc:Fallback>
                <p:oleObj r:id="rId3" imgW="13935043" imgH="633417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91" y="1753801"/>
                        <a:ext cx="10615709" cy="4785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118678"/>
            <a:ext cx="10515600" cy="967286"/>
          </a:xfrm>
        </p:spPr>
        <p:txBody>
          <a:bodyPr/>
          <a:lstStyle/>
          <a:p>
            <a:pPr algn="ctr"/>
            <a:r>
              <a:rPr lang="fr-FR" dirty="0" smtClean="0"/>
              <a:t>Calcul adiabatique : approche itérative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5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0560" y="330925"/>
                <a:ext cx="9971314" cy="601762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≃</m:t>
                      </m:r>
                      <m:nary>
                        <m:naryPr>
                          <m:chr m:val="∏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err="1" smtClean="0"/>
                  <a:t>Hamiltonien</a:t>
                </a:r>
                <a:r>
                  <a:rPr lang="fr-FR" dirty="0" smtClean="0"/>
                  <a:t> mixte :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avec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0≤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Où 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fr-FR" dirty="0" smtClean="0"/>
                  <a:t> est l’</a:t>
                </a:r>
                <a:r>
                  <a:rPr lang="fr-FR" dirty="0" err="1" smtClean="0"/>
                  <a:t>Hamiltonien</a:t>
                </a:r>
                <a:r>
                  <a:rPr lang="fr-FR" dirty="0" smtClean="0"/>
                  <a:t> du problème (à minimiser)</a:t>
                </a:r>
              </a:p>
              <a:p>
                <a:pPr marL="0" indent="0">
                  <a:buNone/>
                </a:pPr>
                <a:r>
                  <a:rPr lang="fr-F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r-FR" dirty="0" smtClean="0"/>
                  <a:t> est un </a:t>
                </a:r>
                <a:r>
                  <a:rPr lang="fr-FR" dirty="0" err="1" smtClean="0"/>
                  <a:t>Hamiltonien</a:t>
                </a:r>
                <a:r>
                  <a:rPr lang="fr-FR" dirty="0" smtClean="0"/>
                  <a:t> dont on connait une solution optimale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r-FR" dirty="0" smtClean="0"/>
                  <a:t> 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(1)=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L’évolution se fait en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 smtClean="0"/>
                  <a:t> étapes (avec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 smtClean="0"/>
                  <a:t>) :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Soit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  <a:p>
                <a:pPr marL="0" indent="0" algn="just">
                  <a:buNone/>
                </a:pPr>
                <a:endParaRPr lang="fr-FR" dirty="0" smtClean="0"/>
              </a:p>
              <a:p>
                <a:pPr marL="0" indent="0" algn="ctr">
                  <a:buNone/>
                </a:pPr>
                <a:r>
                  <a:rPr lang="fr-FR" dirty="0" smtClean="0"/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but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r-FR" dirty="0" smtClean="0"/>
                  <a:t> à la fin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560" y="330925"/>
                <a:ext cx="9971314" cy="6017623"/>
              </a:xfrm>
              <a:blipFill>
                <a:blip r:embed="rId2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28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251" y="71157"/>
            <a:ext cx="2698771" cy="18991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38606" y="1611086"/>
            <a:ext cx="3621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(Source : https</a:t>
            </a:r>
            <a:r>
              <a:rPr lang="fr-FR" sz="1400" dirty="0"/>
              <a:t>://www.datarobot.com/wiki/algorithm</a:t>
            </a:r>
            <a:r>
              <a:rPr lang="fr-FR" sz="1400" dirty="0" smtClean="0"/>
              <a:t>/)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934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767204" y="844550"/>
                <a:ext cx="10530840" cy="6013450"/>
              </a:xfrm>
              <a:solidFill>
                <a:schemeClr val="bg1">
                  <a:lumMod val="95000"/>
                </a:schemeClr>
              </a:solidFill>
            </p:spPr>
            <p:txBody>
              <a:bodyPr>
                <a:normAutofit fontScale="92500" lnSpcReduction="20000"/>
              </a:bodyPr>
              <a:lstStyle/>
              <a:p>
                <a:r>
                  <a:rPr lang="fr-FR" dirty="0" smtClean="0"/>
                  <a:t>Entrées </a:t>
                </a:r>
                <a:endParaRPr lang="fr-FR" dirty="0"/>
              </a:p>
              <a:p>
                <a:pPr marL="1828800" lvl="4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fr-FR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600" dirty="0"/>
                  <a:t>: l'</a:t>
                </a:r>
                <a:r>
                  <a:rPr lang="fr-FR" sz="2600" dirty="0" err="1"/>
                  <a:t>Hamiltonien</a:t>
                </a:r>
                <a:r>
                  <a:rPr lang="fr-FR" sz="2600" dirty="0"/>
                  <a:t> </a:t>
                </a:r>
                <a:r>
                  <a:rPr lang="fr-FR" sz="2600" dirty="0" smtClean="0"/>
                  <a:t>de départ, </a:t>
                </a:r>
              </a:p>
              <a:p>
                <a:pPr marL="1828800" lvl="4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fr-FR" sz="2600" dirty="0"/>
                  <a:t> : l'</a:t>
                </a:r>
                <a:r>
                  <a:rPr lang="fr-FR" sz="2600" dirty="0" err="1"/>
                  <a:t>Hamiltonien</a:t>
                </a:r>
                <a:r>
                  <a:rPr lang="fr-FR" sz="2600" dirty="0"/>
                  <a:t> correspondant au problème</a:t>
                </a:r>
              </a:p>
              <a:p>
                <a:pPr marL="1828800" lvl="4" indent="0">
                  <a:buNone/>
                </a:pPr>
                <a:r>
                  <a:rPr lang="fr-FR" sz="2600" dirty="0" smtClean="0"/>
                  <a:t>L’entier naturel </a:t>
                </a:r>
                <a14:m>
                  <m:oMath xmlns:m="http://schemas.openxmlformats.org/officeDocument/2006/math"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fr-FR" sz="2600" dirty="0" smtClean="0"/>
              </a:p>
              <a:p>
                <a:r>
                  <a:rPr lang="fr-FR" dirty="0" smtClean="0"/>
                  <a:t>Sortie 	</a:t>
                </a:r>
                <a:r>
                  <a:rPr lang="fr-FR" sz="2600" dirty="0" smtClean="0"/>
                  <a:t>une solution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2600" dirty="0"/>
                  <a:t> </a:t>
                </a:r>
                <a:endParaRPr lang="fr-FR" sz="2600" dirty="0" smtClean="0"/>
              </a:p>
              <a:p>
                <a:r>
                  <a:rPr lang="fr-FR" dirty="0" smtClean="0"/>
                  <a:t>Variables locales :	</a:t>
                </a:r>
                <a14:m>
                  <m:oMath xmlns:m="http://schemas.openxmlformats.org/officeDocument/2006/math">
                    <m:r>
                      <a:rPr lang="fr-FR" sz="26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FR" sz="2600" dirty="0" smtClean="0"/>
                  <a:t> (numéro </a:t>
                </a:r>
                <a:r>
                  <a:rPr lang="fr-FR" sz="2600" dirty="0"/>
                  <a:t>de </a:t>
                </a:r>
                <a:r>
                  <a:rPr lang="fr-FR" sz="2600" dirty="0" smtClean="0"/>
                  <a:t>l'itération)</a:t>
                </a:r>
              </a:p>
              <a:p>
                <a:pPr marL="2743200" lvl="6" indent="0">
                  <a:buNone/>
                </a:pPr>
                <a14:m>
                  <m:oMath xmlns:m="http://schemas.openxmlformats.org/officeDocument/2006/math">
                    <m:r>
                      <a:rPr lang="fr-FR" sz="260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fr-FR" sz="26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2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6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6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fr-FR" sz="2600" dirty="0" smtClean="0"/>
                  <a:t> et un état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26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fr-FR" sz="2600" dirty="0"/>
              </a:p>
              <a:p>
                <a:pPr marL="0" indent="0">
                  <a:buNone/>
                </a:pPr>
                <a:r>
                  <a:rPr lang="fr-FR" b="1" dirty="0" smtClean="0"/>
                  <a:t>Début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⨂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  <a:p>
                <a:pPr marL="457200" lvl="1" indent="0">
                  <a:buNone/>
                </a:pPr>
                <a:r>
                  <a:rPr lang="fr-FR" dirty="0" smtClean="0"/>
                  <a:t>Pour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FR" dirty="0" smtClean="0"/>
                  <a:t> croissant de 1 à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 smtClean="0"/>
                  <a:t> faire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9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sz="29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fr-FR" sz="29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9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9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fr-FR" sz="29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fr-FR" sz="29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9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9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900" b="0" i="1" smtClean="0">
                              <a:latin typeface="Cambria Math" panose="02040503050406030204" pitchFamily="18" charset="0"/>
                            </a:rPr>
                            <m:t>.(1−</m:t>
                          </m:r>
                          <m:r>
                            <a:rPr lang="fr-FR" sz="29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900" b="0" i="1" smtClean="0">
                              <a:latin typeface="Cambria Math" panose="02040503050406030204" pitchFamily="18" charset="0"/>
                            </a:rPr>
                            <m:t>.∆</m:t>
                          </m:r>
                          <m:r>
                            <a:rPr lang="fr-FR" sz="29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fr-FR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9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9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29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sup>
                      </m:sSup>
                      <m:r>
                        <a:rPr lang="fr-FR" sz="290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"/>
                          <m:endChr m:val="⟩"/>
                          <m:ctrlPr>
                            <a:rPr lang="fr-FR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9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sz="29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fr-FR" sz="29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9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9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fr-FR" sz="2900" b="0" i="1" smtClean="0">
                          <a:latin typeface="Cambria Math" panose="02040503050406030204" pitchFamily="18" charset="0"/>
                        </a:rPr>
                        <m:t>  ;     </m:t>
                      </m:r>
                    </m:oMath>
                  </m:oMathPara>
                </a14:m>
                <a:endParaRPr lang="fr-FR" sz="2900" b="0" i="1" dirty="0" smtClean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sz="2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9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sz="29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fr-FR" sz="29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9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9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fr-FR" sz="29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fr-FR" sz="29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9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9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9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9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900" b="0" i="1" smtClean="0">
                              <a:latin typeface="Cambria Math" panose="02040503050406030204" pitchFamily="18" charset="0"/>
                            </a:rPr>
                            <m:t>.∆</m:t>
                          </m:r>
                          <m:r>
                            <m:rPr>
                              <m:sty m:val="p"/>
                            </m:rPr>
                            <a:rPr lang="fr-FR" sz="29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fr-FR" sz="29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9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29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sup>
                      </m:sSup>
                      <m:r>
                        <a:rPr lang="fr-FR" sz="290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"/>
                          <m:endChr m:val="⟩"/>
                          <m:ctrlPr>
                            <a:rPr lang="fr-FR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9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sz="29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fr-FR" sz="29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9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fr-FR" sz="29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fr-FR" sz="2900" dirty="0"/>
              </a:p>
              <a:p>
                <a:pPr marL="457200" lvl="1" indent="0">
                  <a:buNone/>
                </a:pPr>
                <a:r>
                  <a:rPr lang="fr-FR" dirty="0" smtClean="0"/>
                  <a:t>Fin Pour</a:t>
                </a:r>
                <a:endParaRPr lang="fr-FR" dirty="0"/>
              </a:p>
              <a:p>
                <a:pPr marL="457200" lvl="1" indent="0">
                  <a:buNone/>
                </a:pPr>
                <a:r>
                  <a:rPr lang="fr-FR" dirty="0" smtClean="0"/>
                  <a:t>Retourner </a:t>
                </a:r>
                <a:r>
                  <a:rPr lang="fr-FR" dirty="0"/>
                  <a:t>l’état (déterministe)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  <a:endParaRPr lang="fr-FR" dirty="0" smtClean="0"/>
              </a:p>
              <a:p>
                <a:pPr marL="457200" lvl="1" indent="0">
                  <a:buNone/>
                </a:pPr>
                <a:r>
                  <a:rPr lang="fr-FR" b="1" dirty="0" smtClean="0"/>
                  <a:t>Effectuer plusieurs </a:t>
                </a:r>
                <a:r>
                  <a:rPr lang="fr-FR" b="1" dirty="0"/>
                  <a:t>mesures</a:t>
                </a:r>
                <a:r>
                  <a:rPr lang="fr-FR" dirty="0"/>
                  <a:t> indépendantes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marL="457200" lvl="1" indent="0">
                  <a:buNone/>
                </a:pPr>
                <a:r>
                  <a:rPr lang="fr-FR" dirty="0" smtClean="0"/>
                  <a:t>   retenir le </a:t>
                </a:r>
                <a:r>
                  <a:rPr lang="fr-FR" dirty="0"/>
                  <a:t>plus souvent </a:t>
                </a:r>
                <a:r>
                  <a:rPr lang="fr-FR" dirty="0" smtClean="0"/>
                  <a:t>réalisé.</a:t>
                </a:r>
              </a:p>
              <a:p>
                <a:pPr marL="0" indent="0">
                  <a:buNone/>
                </a:pPr>
                <a:r>
                  <a:rPr lang="fr-FR" b="1" dirty="0" smtClean="0"/>
                  <a:t>Fin</a:t>
                </a:r>
                <a:endParaRPr lang="fr-FR" b="1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204" y="844550"/>
                <a:ext cx="10530840" cy="6013450"/>
              </a:xfrm>
              <a:blipFill>
                <a:blip r:embed="rId2"/>
                <a:stretch>
                  <a:fillRect l="-1042" t="-2637" b="-17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1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Fragments de modèle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8253"/>
                <a:ext cx="10515600" cy="51032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3200" dirty="0" smtClean="0"/>
                  <a:t>Un </a:t>
                </a:r>
                <a:r>
                  <a:rPr lang="fr-FR" sz="3200" b="1" dirty="0" err="1" smtClean="0"/>
                  <a:t>Qubit</a:t>
                </a:r>
                <a:r>
                  <a:rPr lang="fr-FR" dirty="0" smtClean="0"/>
                  <a:t>, noté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FR" dirty="0" smtClean="0"/>
                  <a:t> est représenté par une </a:t>
                </a:r>
              </a:p>
              <a:p>
                <a:pPr marL="0" indent="0" algn="ctr">
                  <a:buNone/>
                </a:pPr>
                <a:r>
                  <a:rPr lang="fr-FR" dirty="0" smtClean="0"/>
                  <a:t>« fonction d’onde » </a:t>
                </a:r>
              </a:p>
              <a:p>
                <a:pPr marL="0" indent="0">
                  <a:buNone/>
                </a:pPr>
                <a:r>
                  <a:rPr lang="fr-FR" dirty="0" smtClean="0"/>
                  <a:t>qui est un vecteur colonne de 2 </a:t>
                </a:r>
                <a:r>
                  <a:rPr lang="fr-FR" b="1" dirty="0" smtClean="0"/>
                  <a:t>complexes</a:t>
                </a:r>
                <a:r>
                  <a:rPr lang="fr-FR" dirty="0" smtClean="0"/>
                  <a:t> :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b="1" dirty="0" smtClean="0"/>
              </a:p>
              <a:p>
                <a:pPr marL="0" indent="0">
                  <a:buNone/>
                </a:pPr>
                <a:endParaRPr lang="fr-FR" b="1" dirty="0" smtClean="0"/>
              </a:p>
              <a:p>
                <a:pPr marL="0" indent="0">
                  <a:buNone/>
                </a:pPr>
                <a:r>
                  <a:rPr lang="fr-FR" dirty="0" smtClean="0"/>
                  <a:t>Convention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dirty="0" smtClean="0"/>
                  <a:t> 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dirty="0" smtClean="0"/>
                  <a:t> donc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⟩"/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b="1" dirty="0" smtClean="0"/>
                  <a:t>+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r-FR" b="1" i="1" dirty="0" smtClean="0"/>
                  <a:t>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fr-FR" b="1" dirty="0" smtClean="0"/>
              </a:p>
              <a:p>
                <a:pPr marL="0" indent="0">
                  <a:buNone/>
                </a:pPr>
                <a:r>
                  <a:rPr lang="fr-FR" dirty="0" smtClean="0"/>
                  <a:t>On a 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/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/>
                  <a:t> 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b="1" dirty="0" smtClean="0"/>
                  <a:t>=1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8253"/>
                <a:ext cx="10515600" cy="5103222"/>
              </a:xfrm>
              <a:blipFill>
                <a:blip r:embed="rId3"/>
                <a:stretch>
                  <a:fillRect l="-1507" t="-2506" r="-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671" y="204369"/>
            <a:ext cx="2157924" cy="189709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699121"/>
              </p:ext>
            </p:extLst>
          </p:nvPr>
        </p:nvGraphicFramePr>
        <p:xfrm>
          <a:off x="8307978" y="1954192"/>
          <a:ext cx="2873828" cy="275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r:id="rId5" imgW="2781342" imgH="2771820" progId="Visio.Drawing.15">
                  <p:embed/>
                </p:oleObj>
              </mc:Choice>
              <mc:Fallback>
                <p:oleObj r:id="rId5" imgW="2781342" imgH="277182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7978" y="1954192"/>
                        <a:ext cx="2873828" cy="2750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èche droite 7"/>
          <p:cNvSpPr/>
          <p:nvPr/>
        </p:nvSpPr>
        <p:spPr>
          <a:xfrm>
            <a:off x="7154856" y="34240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7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15340" y="613409"/>
                <a:ext cx="10538460" cy="592550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fr-FR" dirty="0" smtClean="0"/>
                  <a:t>L’</a:t>
                </a:r>
                <a:r>
                  <a:rPr lang="fr-FR" dirty="0" err="1" smtClean="0"/>
                  <a:t>Hamiltonien</a:t>
                </a:r>
                <a:r>
                  <a:rPr lang="fr-FR" dirty="0" smtClean="0"/>
                  <a:t> de départ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dirty="0" smtClean="0"/>
                  <a:t> est la porte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 smtClean="0"/>
                  <a:t>, 				avec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⟩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dirty="0" smtClean="0"/>
                  <a:t>, on a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⟩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=−|+⟩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/>
                  <a:t>avec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⟩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dirty="0"/>
                  <a:t>, on a </a:t>
                </a:r>
                <a:r>
                  <a:rPr lang="fr-FR" dirty="0" smtClean="0"/>
                  <a:t>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⟩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⟩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=|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Donc l’opérateur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 smtClean="0"/>
                  <a:t> a pour vecteur propre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</a:p>
              <a:p>
                <a:pPr marL="0" indent="0">
                  <a:buNone/>
                </a:pPr>
                <a:r>
                  <a:rPr lang="fr-FR" dirty="0"/>
                  <a:t>	</a:t>
                </a:r>
                <a:r>
                  <a:rPr lang="fr-FR" dirty="0" smtClean="0"/>
                  <a:t>		associé à la valeur propre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fr-FR" dirty="0" smtClean="0"/>
                  <a:t>. Ainsi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.∆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.∆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ctrlP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.∆</m:t>
                                      </m:r>
                                      <m: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Au départ, chaque </a:t>
                </a:r>
                <a:r>
                  <a:rPr lang="fr-FR" dirty="0" err="1" smtClean="0"/>
                  <a:t>Qubit</a:t>
                </a:r>
                <a:r>
                  <a:rPr lang="fr-FR" dirty="0" smtClean="0"/>
                  <a:t> est affecté de la porte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fr-FR" dirty="0" smtClean="0"/>
                  <a:t> (car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⟩"/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=|+⟩</m:t>
                    </m:r>
                  </m:oMath>
                </a14:m>
                <a:r>
                  <a:rPr lang="fr-FR" dirty="0" smtClean="0"/>
                  <a:t>) : </a:t>
                </a:r>
              </a:p>
              <a:p>
                <a:pPr marL="0" indent="0" algn="ctr">
                  <a:buNone/>
                </a:pPr>
                <a:r>
                  <a:rPr lang="fr-FR" dirty="0"/>
                  <a:t>	</a:t>
                </a:r>
                <a:r>
                  <a:rPr lang="fr-FR" b="1" dirty="0" smtClean="0"/>
                  <a:t>on part de l’état fondamental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e>
                      <m:sup>
                        <m:r>
                          <a:rPr lang="fr-FR" b="0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b="1" dirty="0" smtClean="0"/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</m:oMath>
                </a14:m>
                <a:endParaRPr lang="fr-FR" b="1" dirty="0" smtClean="0"/>
              </a:p>
              <a:p>
                <a:pPr marL="0" indent="0" algn="ctr">
                  <a:buNone/>
                </a:pPr>
                <a:r>
                  <a:rPr lang="fr-FR" dirty="0" smtClean="0"/>
                  <a:t>(vecteur propre associé à la valeur propre minimale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340" y="613409"/>
                <a:ext cx="10538460" cy="5925503"/>
              </a:xfrm>
              <a:blipFill>
                <a:blip r:embed="rId2"/>
                <a:stretch>
                  <a:fillRect l="-1041" t="-26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30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24" y="430846"/>
            <a:ext cx="1022206" cy="60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1893392" y="3516284"/>
                <a:ext cx="9135332" cy="969154"/>
              </a:xfrm>
            </p:spPr>
            <p:txBody>
              <a:bodyPr>
                <a:normAutofit fontScale="90000"/>
              </a:bodyPr>
              <a:lstStyle/>
              <a:p>
                <a:r>
                  <a:rPr lang="fr-FR" dirty="0" smtClean="0"/>
                  <a:t>Mise en œuvre sur un problème 3-SAT</a:t>
                </a:r>
                <a:br>
                  <a:rPr lang="fr-FR" dirty="0" smtClean="0"/>
                </a:br>
                <a:r>
                  <a:rPr lang="fr-FR" dirty="0"/>
                  <a:t/>
                </a:r>
                <a:br>
                  <a:rPr lang="fr-FR" dirty="0"/>
                </a:br>
                <a:r>
                  <a:rPr lang="fr-FR" sz="3600" dirty="0" smtClean="0"/>
                  <a:t>Il reste à déterminer l’</a:t>
                </a:r>
                <a:r>
                  <a:rPr lang="fr-FR" sz="3600" dirty="0" err="1" smtClean="0"/>
                  <a:t>Hamiltonien</a:t>
                </a:r>
                <a:r>
                  <a:rPr lang="fr-FR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fr-FR" sz="3600" dirty="0" smtClean="0"/>
                  <a:t> correspondant à notre problème</a:t>
                </a:r>
                <a:endParaRPr lang="fr-FR" sz="3600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93392" y="3516284"/>
                <a:ext cx="9135332" cy="969154"/>
              </a:xfrm>
              <a:blipFill>
                <a:blip r:embed="rId2"/>
                <a:stretch>
                  <a:fillRect l="-2403" t="-74214" b="-773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31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435" y="407751"/>
            <a:ext cx="3297784" cy="24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32843" y="1181845"/>
                <a:ext cx="10614660" cy="50768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FR" dirty="0" smtClean="0"/>
                  <a:t>Soit un problème avec 4 clauses, chaque clause utilisant 3 variables séparées par un opérateur "ou".</a:t>
                </a:r>
              </a:p>
              <a:p>
                <a:pPr marL="0" indent="0">
                  <a:buNone/>
                </a:pPr>
                <a:r>
                  <a:rPr lang="fr-FR" sz="2900" dirty="0"/>
                  <a:t>Par</a:t>
                </a:r>
                <a:r>
                  <a:rPr lang="fr-FR" dirty="0"/>
                  <a:t> </a:t>
                </a:r>
                <a:r>
                  <a:rPr lang="fr-FR" dirty="0" smtClean="0"/>
                  <a:t>exemple 	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		</a:t>
                </a:r>
                <a:r>
                  <a:rPr lang="fr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		</a:t>
                </a:r>
                <a:r>
                  <a:rPr lang="fr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		</a:t>
                </a:r>
                <a:r>
                  <a:rPr lang="fr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 smtClean="0"/>
                  <a:t>définit </a:t>
                </a:r>
                <a:r>
                  <a:rPr lang="fr-FR" dirty="0"/>
                  <a:t>un problème de type 3-SAT</a:t>
                </a:r>
                <a:r>
                  <a:rPr lang="fr-FR" dirty="0" smtClean="0"/>
                  <a:t>.</a:t>
                </a:r>
              </a:p>
              <a:p>
                <a:endParaRPr lang="fr-FR" dirty="0"/>
              </a:p>
              <a:p>
                <a:r>
                  <a:rPr lang="fr-FR" dirty="0" smtClean="0"/>
                  <a:t>Convention !</a:t>
                </a:r>
              </a:p>
              <a:p>
                <a:pPr marL="0" indent="0" algn="ctr">
                  <a:buNone/>
                </a:pPr>
                <a:r>
                  <a:rPr lang="fr-FR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|0</m:t>
                        </m:r>
                      </m:e>
                    </m:d>
                  </m:oMath>
                </a14:m>
                <a:r>
                  <a:rPr lang="fr-FR" dirty="0"/>
                  <a:t> modélise vrai (1 dans la notation binaire usuelle)</a:t>
                </a:r>
              </a:p>
              <a:p>
                <a:pPr marL="0" indent="0" algn="ctr">
                  <a:buNone/>
                </a:pPr>
                <a:r>
                  <a:rPr lang="fr-FR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|1</m:t>
                        </m:r>
                      </m:e>
                    </m:d>
                  </m:oMath>
                </a14:m>
                <a:r>
                  <a:rPr lang="fr-FR" dirty="0"/>
                  <a:t> modélise faux (0 dans la notation binaire usuelle</a:t>
                </a:r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843" y="1181845"/>
                <a:ext cx="10614660" cy="5076856"/>
              </a:xfrm>
              <a:blipFill>
                <a:blip r:embed="rId2"/>
                <a:stretch>
                  <a:fillRect l="-1091" t="-24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224"/>
          </a:xfrm>
        </p:spPr>
        <p:txBody>
          <a:bodyPr/>
          <a:lstStyle/>
          <a:p>
            <a:pPr algn="ctr"/>
            <a:r>
              <a:rPr lang="fr-FR" dirty="0" smtClean="0"/>
              <a:t>Les solutions dans le monde « classique »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33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37972" y="1037788"/>
                <a:ext cx="63725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fr-F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 </m:t>
                    </m:r>
                    <m:d>
                      <m:d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fr-F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 </m:t>
                    </m:r>
                    <m:d>
                      <m:d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 </m:t>
                    </m:r>
                    <m:d>
                      <m:d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fr-FR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972" y="1037788"/>
                <a:ext cx="637253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153392"/>
                  </p:ext>
                </p:extLst>
              </p:nvPr>
            </p:nvGraphicFramePr>
            <p:xfrm>
              <a:off x="1626410" y="1467322"/>
              <a:ext cx="9121946" cy="47150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6406">
                      <a:extLst>
                        <a:ext uri="{9D8B030D-6E8A-4147-A177-3AD203B41FA5}">
                          <a16:colId xmlns:a16="http://schemas.microsoft.com/office/drawing/2014/main" val="2235060333"/>
                        </a:ext>
                      </a:extLst>
                    </a:gridCol>
                    <a:gridCol w="400206">
                      <a:extLst>
                        <a:ext uri="{9D8B030D-6E8A-4147-A177-3AD203B41FA5}">
                          <a16:colId xmlns:a16="http://schemas.microsoft.com/office/drawing/2014/main" val="883954706"/>
                        </a:ext>
                      </a:extLst>
                    </a:gridCol>
                    <a:gridCol w="372606">
                      <a:extLst>
                        <a:ext uri="{9D8B030D-6E8A-4147-A177-3AD203B41FA5}">
                          <a16:colId xmlns:a16="http://schemas.microsoft.com/office/drawing/2014/main" val="2310629579"/>
                        </a:ext>
                      </a:extLst>
                    </a:gridCol>
                    <a:gridCol w="1725028">
                      <a:extLst>
                        <a:ext uri="{9D8B030D-6E8A-4147-A177-3AD203B41FA5}">
                          <a16:colId xmlns:a16="http://schemas.microsoft.com/office/drawing/2014/main" val="3331426363"/>
                        </a:ext>
                      </a:extLst>
                    </a:gridCol>
                    <a:gridCol w="1573225">
                      <a:extLst>
                        <a:ext uri="{9D8B030D-6E8A-4147-A177-3AD203B41FA5}">
                          <a16:colId xmlns:a16="http://schemas.microsoft.com/office/drawing/2014/main" val="3328621943"/>
                        </a:ext>
                      </a:extLst>
                    </a:gridCol>
                    <a:gridCol w="1449023">
                      <a:extLst>
                        <a:ext uri="{9D8B030D-6E8A-4147-A177-3AD203B41FA5}">
                          <a16:colId xmlns:a16="http://schemas.microsoft.com/office/drawing/2014/main" val="1945389282"/>
                        </a:ext>
                      </a:extLst>
                    </a:gridCol>
                    <a:gridCol w="1628426">
                      <a:extLst>
                        <a:ext uri="{9D8B030D-6E8A-4147-A177-3AD203B41FA5}">
                          <a16:colId xmlns:a16="http://schemas.microsoft.com/office/drawing/2014/main" val="1830122440"/>
                        </a:ext>
                      </a:extLst>
                    </a:gridCol>
                    <a:gridCol w="1587026">
                      <a:extLst>
                        <a:ext uri="{9D8B030D-6E8A-4147-A177-3AD203B41FA5}">
                          <a16:colId xmlns:a16="http://schemas.microsoft.com/office/drawing/2014/main" val="2756684135"/>
                        </a:ext>
                      </a:extLst>
                    </a:gridCol>
                  </a:tblGrid>
                  <a:tr h="8526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sz="16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sz="16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0941020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2736792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b="1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b="1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7520043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2028523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327547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b="1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b="1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843495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b="1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b="1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0777058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5166001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V</a:t>
                          </a:r>
                          <a:endParaRPr kumimoji="0" lang="fr-FR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V</a:t>
                          </a:r>
                          <a:endParaRPr kumimoji="0" lang="fr-FR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V</a:t>
                          </a:r>
                          <a:endParaRPr kumimoji="0" lang="fr-FR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V</a:t>
                          </a:r>
                          <a:endParaRPr kumimoji="0" lang="fr-FR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V</a:t>
                          </a:r>
                          <a:endParaRPr kumimoji="0" lang="fr-FR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4291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153392"/>
                  </p:ext>
                </p:extLst>
              </p:nvPr>
            </p:nvGraphicFramePr>
            <p:xfrm>
              <a:off x="1626410" y="1467322"/>
              <a:ext cx="9121946" cy="47150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6406">
                      <a:extLst>
                        <a:ext uri="{9D8B030D-6E8A-4147-A177-3AD203B41FA5}">
                          <a16:colId xmlns:a16="http://schemas.microsoft.com/office/drawing/2014/main" val="2235060333"/>
                        </a:ext>
                      </a:extLst>
                    </a:gridCol>
                    <a:gridCol w="400206">
                      <a:extLst>
                        <a:ext uri="{9D8B030D-6E8A-4147-A177-3AD203B41FA5}">
                          <a16:colId xmlns:a16="http://schemas.microsoft.com/office/drawing/2014/main" val="883954706"/>
                        </a:ext>
                      </a:extLst>
                    </a:gridCol>
                    <a:gridCol w="372606">
                      <a:extLst>
                        <a:ext uri="{9D8B030D-6E8A-4147-A177-3AD203B41FA5}">
                          <a16:colId xmlns:a16="http://schemas.microsoft.com/office/drawing/2014/main" val="2310629579"/>
                        </a:ext>
                      </a:extLst>
                    </a:gridCol>
                    <a:gridCol w="1725028">
                      <a:extLst>
                        <a:ext uri="{9D8B030D-6E8A-4147-A177-3AD203B41FA5}">
                          <a16:colId xmlns:a16="http://schemas.microsoft.com/office/drawing/2014/main" val="3331426363"/>
                        </a:ext>
                      </a:extLst>
                    </a:gridCol>
                    <a:gridCol w="1573225">
                      <a:extLst>
                        <a:ext uri="{9D8B030D-6E8A-4147-A177-3AD203B41FA5}">
                          <a16:colId xmlns:a16="http://schemas.microsoft.com/office/drawing/2014/main" val="3328621943"/>
                        </a:ext>
                      </a:extLst>
                    </a:gridCol>
                    <a:gridCol w="1449023">
                      <a:extLst>
                        <a:ext uri="{9D8B030D-6E8A-4147-A177-3AD203B41FA5}">
                          <a16:colId xmlns:a16="http://schemas.microsoft.com/office/drawing/2014/main" val="1945389282"/>
                        </a:ext>
                      </a:extLst>
                    </a:gridCol>
                    <a:gridCol w="1628426">
                      <a:extLst>
                        <a:ext uri="{9D8B030D-6E8A-4147-A177-3AD203B41FA5}">
                          <a16:colId xmlns:a16="http://schemas.microsoft.com/office/drawing/2014/main" val="1830122440"/>
                        </a:ext>
                      </a:extLst>
                    </a:gridCol>
                    <a:gridCol w="1587026">
                      <a:extLst>
                        <a:ext uri="{9D8B030D-6E8A-4147-A177-3AD203B41FA5}">
                          <a16:colId xmlns:a16="http://schemas.microsoft.com/office/drawing/2014/main" val="2756684135"/>
                        </a:ext>
                      </a:extLst>
                    </a:gridCol>
                  </a:tblGrid>
                  <a:tr h="85267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587" t="-714" r="-2284127" b="-46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96970" t="-714" r="-2080303" b="-46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13115" t="-714" r="-2150820" b="-46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67254" t="-714" r="-361972" b="-46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4109" t="-714" r="-298450" b="-46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07983" t="-714" r="-223529" b="-46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63670" t="-714" r="-99251" b="-46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74330" t="-714" r="-1533" b="-46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0941020"/>
                      </a:ext>
                    </a:extLst>
                  </a:tr>
                  <a:tr h="4827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2736792"/>
                      </a:ext>
                    </a:extLst>
                  </a:tr>
                  <a:tr h="4827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b="1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b="1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7520043"/>
                      </a:ext>
                    </a:extLst>
                  </a:tr>
                  <a:tr h="4827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2028523"/>
                      </a:ext>
                    </a:extLst>
                  </a:tr>
                  <a:tr h="4827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327547"/>
                      </a:ext>
                    </a:extLst>
                  </a:tr>
                  <a:tr h="4827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b="1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b="1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843495"/>
                      </a:ext>
                    </a:extLst>
                  </a:tr>
                  <a:tr h="4827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b="1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b="1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0777058"/>
                      </a:ext>
                    </a:extLst>
                  </a:tr>
                  <a:tr h="4827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5166001"/>
                      </a:ext>
                    </a:extLst>
                  </a:tr>
                  <a:tr h="4827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fr-FR" sz="24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fr-FR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V</a:t>
                          </a:r>
                          <a:endParaRPr kumimoji="0" lang="fr-FR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V</a:t>
                          </a:r>
                          <a:endParaRPr kumimoji="0" lang="fr-FR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V</a:t>
                          </a:r>
                          <a:endParaRPr kumimoji="0" lang="fr-FR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V</a:t>
                          </a:r>
                          <a:endParaRPr kumimoji="0" lang="fr-FR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V</a:t>
                          </a:r>
                          <a:endParaRPr kumimoji="0" lang="fr-FR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4291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3969488" y="6043638"/>
            <a:ext cx="425302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4 solutions : VVF, FVV, FVF et FFF</a:t>
            </a:r>
            <a:endParaRPr lang="fr-F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7236"/>
            <a:ext cx="10515600" cy="973224"/>
          </a:xfrm>
        </p:spPr>
        <p:txBody>
          <a:bodyPr/>
          <a:lstStyle/>
          <a:p>
            <a:pPr algn="ctr"/>
            <a:r>
              <a:rPr lang="fr-FR" dirty="0" smtClean="0"/>
              <a:t>Les solutions dans le monde « quantique »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34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37974" y="983355"/>
                <a:ext cx="63725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fr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fr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974" y="983355"/>
                <a:ext cx="637253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1585989"/>
                  </p:ext>
                </p:extLst>
              </p:nvPr>
            </p:nvGraphicFramePr>
            <p:xfrm>
              <a:off x="1634723" y="1366553"/>
              <a:ext cx="9121946" cy="463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6406">
                      <a:extLst>
                        <a:ext uri="{9D8B030D-6E8A-4147-A177-3AD203B41FA5}">
                          <a16:colId xmlns:a16="http://schemas.microsoft.com/office/drawing/2014/main" val="2235060333"/>
                        </a:ext>
                      </a:extLst>
                    </a:gridCol>
                    <a:gridCol w="400206">
                      <a:extLst>
                        <a:ext uri="{9D8B030D-6E8A-4147-A177-3AD203B41FA5}">
                          <a16:colId xmlns:a16="http://schemas.microsoft.com/office/drawing/2014/main" val="883954706"/>
                        </a:ext>
                      </a:extLst>
                    </a:gridCol>
                    <a:gridCol w="372606">
                      <a:extLst>
                        <a:ext uri="{9D8B030D-6E8A-4147-A177-3AD203B41FA5}">
                          <a16:colId xmlns:a16="http://schemas.microsoft.com/office/drawing/2014/main" val="2310629579"/>
                        </a:ext>
                      </a:extLst>
                    </a:gridCol>
                    <a:gridCol w="1725028">
                      <a:extLst>
                        <a:ext uri="{9D8B030D-6E8A-4147-A177-3AD203B41FA5}">
                          <a16:colId xmlns:a16="http://schemas.microsoft.com/office/drawing/2014/main" val="3331426363"/>
                        </a:ext>
                      </a:extLst>
                    </a:gridCol>
                    <a:gridCol w="1573225">
                      <a:extLst>
                        <a:ext uri="{9D8B030D-6E8A-4147-A177-3AD203B41FA5}">
                          <a16:colId xmlns:a16="http://schemas.microsoft.com/office/drawing/2014/main" val="3328621943"/>
                        </a:ext>
                      </a:extLst>
                    </a:gridCol>
                    <a:gridCol w="1449023">
                      <a:extLst>
                        <a:ext uri="{9D8B030D-6E8A-4147-A177-3AD203B41FA5}">
                          <a16:colId xmlns:a16="http://schemas.microsoft.com/office/drawing/2014/main" val="1945389282"/>
                        </a:ext>
                      </a:extLst>
                    </a:gridCol>
                    <a:gridCol w="1628426">
                      <a:extLst>
                        <a:ext uri="{9D8B030D-6E8A-4147-A177-3AD203B41FA5}">
                          <a16:colId xmlns:a16="http://schemas.microsoft.com/office/drawing/2014/main" val="1830122440"/>
                        </a:ext>
                      </a:extLst>
                    </a:gridCol>
                    <a:gridCol w="1587026">
                      <a:extLst>
                        <a:ext uri="{9D8B030D-6E8A-4147-A177-3AD203B41FA5}">
                          <a16:colId xmlns:a16="http://schemas.microsoft.com/office/drawing/2014/main" val="2756684135"/>
                        </a:ext>
                      </a:extLst>
                    </a:gridCol>
                  </a:tblGrid>
                  <a:tr h="8526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sz="16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sz="16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fr-FR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fr-FR" sz="1600">
                                    <a:effectLst/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0941020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2736792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fr-FR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fr-FR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fr-FR" sz="2000" b="1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7520043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2028523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327547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fr-FR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fr-FR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fr-FR" sz="2000" b="1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843495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fr-FR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fr-FR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fr-FR" sz="2000" b="1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0777058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5166001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|1⟩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kumimoji="0" lang="fr-FR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kumimoji="0" lang="fr-FR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kumimoji="0" lang="fr-FR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|0⟩</m:t>
                                </m:r>
                              </m:oMath>
                            </m:oMathPara>
                          </a14:m>
                          <a:endParaRPr kumimoji="0" lang="fr-FR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fr-FR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fr-FR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kumimoji="0" lang="fr-FR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4291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1585989"/>
                  </p:ext>
                </p:extLst>
              </p:nvPr>
            </p:nvGraphicFramePr>
            <p:xfrm>
              <a:off x="1634723" y="1366553"/>
              <a:ext cx="9121946" cy="463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6406">
                      <a:extLst>
                        <a:ext uri="{9D8B030D-6E8A-4147-A177-3AD203B41FA5}">
                          <a16:colId xmlns:a16="http://schemas.microsoft.com/office/drawing/2014/main" val="2235060333"/>
                        </a:ext>
                      </a:extLst>
                    </a:gridCol>
                    <a:gridCol w="400206">
                      <a:extLst>
                        <a:ext uri="{9D8B030D-6E8A-4147-A177-3AD203B41FA5}">
                          <a16:colId xmlns:a16="http://schemas.microsoft.com/office/drawing/2014/main" val="883954706"/>
                        </a:ext>
                      </a:extLst>
                    </a:gridCol>
                    <a:gridCol w="372606">
                      <a:extLst>
                        <a:ext uri="{9D8B030D-6E8A-4147-A177-3AD203B41FA5}">
                          <a16:colId xmlns:a16="http://schemas.microsoft.com/office/drawing/2014/main" val="2310629579"/>
                        </a:ext>
                      </a:extLst>
                    </a:gridCol>
                    <a:gridCol w="1725028">
                      <a:extLst>
                        <a:ext uri="{9D8B030D-6E8A-4147-A177-3AD203B41FA5}">
                          <a16:colId xmlns:a16="http://schemas.microsoft.com/office/drawing/2014/main" val="3331426363"/>
                        </a:ext>
                      </a:extLst>
                    </a:gridCol>
                    <a:gridCol w="1573225">
                      <a:extLst>
                        <a:ext uri="{9D8B030D-6E8A-4147-A177-3AD203B41FA5}">
                          <a16:colId xmlns:a16="http://schemas.microsoft.com/office/drawing/2014/main" val="3328621943"/>
                        </a:ext>
                      </a:extLst>
                    </a:gridCol>
                    <a:gridCol w="1449023">
                      <a:extLst>
                        <a:ext uri="{9D8B030D-6E8A-4147-A177-3AD203B41FA5}">
                          <a16:colId xmlns:a16="http://schemas.microsoft.com/office/drawing/2014/main" val="1945389282"/>
                        </a:ext>
                      </a:extLst>
                    </a:gridCol>
                    <a:gridCol w="1628426">
                      <a:extLst>
                        <a:ext uri="{9D8B030D-6E8A-4147-A177-3AD203B41FA5}">
                          <a16:colId xmlns:a16="http://schemas.microsoft.com/office/drawing/2014/main" val="1830122440"/>
                        </a:ext>
                      </a:extLst>
                    </a:gridCol>
                    <a:gridCol w="1587026">
                      <a:extLst>
                        <a:ext uri="{9D8B030D-6E8A-4147-A177-3AD203B41FA5}">
                          <a16:colId xmlns:a16="http://schemas.microsoft.com/office/drawing/2014/main" val="2756684135"/>
                        </a:ext>
                      </a:extLst>
                    </a:gridCol>
                  </a:tblGrid>
                  <a:tr h="85267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587" t="-714" r="-2282540" b="-44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96970" t="-714" r="-2078788" b="-44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13115" t="-714" r="-2149180" b="-44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67491" t="-714" r="-363251" b="-44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3012" t="-714" r="-296911" b="-44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09283" t="-714" r="-224473" b="-44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61940" t="-714" r="-98507" b="-44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76154" t="-714" r="-1538" b="-44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0941020"/>
                      </a:ext>
                    </a:extLst>
                  </a:tr>
                  <a:tr h="51917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587" t="-165882" r="-2282540" b="-6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96970" t="-165882" r="-2078788" b="-6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13115" t="-165882" r="-2149180" b="-6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67491" t="-165882" r="-363251" b="-6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3012" t="-165882" r="-296911" b="-6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09283" t="-165882" r="-224473" b="-6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61940" t="-165882" r="-98507" b="-6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76154" t="-165882" r="-1538" b="-63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2736792"/>
                      </a:ext>
                    </a:extLst>
                  </a:tr>
                  <a:tr h="51917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587" t="-262791" r="-2282540" b="-5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96970" t="-262791" r="-2078788" b="-5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13115" t="-262791" r="-2149180" b="-5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67491" t="-262791" r="-363251" b="-5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3012" t="-262791" r="-296911" b="-5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09283" t="-262791" r="-224473" b="-5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61940" t="-262791" r="-98507" b="-5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76154" t="-262791" r="-1538" b="-5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520043"/>
                      </a:ext>
                    </a:extLst>
                  </a:tr>
                  <a:tr h="51917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587" t="-367059" r="-2282540" b="-4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96970" t="-367059" r="-2078788" b="-4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13115" t="-367059" r="-2149180" b="-4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67491" t="-367059" r="-363251" b="-4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3012" t="-367059" r="-296911" b="-4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09283" t="-367059" r="-224473" b="-4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61940" t="-367059" r="-98507" b="-4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76154" t="-367059" r="-1538" b="-4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2028523"/>
                      </a:ext>
                    </a:extLst>
                  </a:tr>
                  <a:tr h="51917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587" t="-467059" r="-2282540" b="-3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96970" t="-467059" r="-2078788" b="-3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13115" t="-467059" r="-2149180" b="-3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67491" t="-467059" r="-363251" b="-3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3012" t="-467059" r="-296911" b="-3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09283" t="-467059" r="-224473" b="-3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61940" t="-467059" r="-98507" b="-3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76154" t="-467059" r="-1538" b="-3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327547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587" t="-688571" r="-2282540" b="-3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96970" t="-688571" r="-2078788" b="-3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13115" t="-688571" r="-2149180" b="-3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67491" t="-688571" r="-363251" b="-3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3012" t="-688571" r="-296911" b="-3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09283" t="-688571" r="-224473" b="-3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61940" t="-688571" r="-98507" b="-3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76154" t="-688571" r="-1538" b="-3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843495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587" t="-788571" r="-228254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96970" t="-788571" r="-2078788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13115" t="-788571" r="-214918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67491" t="-788571" r="-363251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3012" t="-788571" r="-296911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09283" t="-788571" r="-224473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61940" t="-788571" r="-98507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76154" t="-788571" r="-1538" b="-2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0777058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587" t="-888571" r="-228254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96970" t="-888571" r="-2078788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13115" t="-888571" r="-214918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67491" t="-888571" r="-363251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3012" t="-888571" r="-296911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09283" t="-888571" r="-224473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61940" t="-888571" r="-98507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76154" t="-888571" r="-1538" b="-1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5166001"/>
                      </a:ext>
                    </a:extLst>
                  </a:tr>
                  <a:tr h="42593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587" t="-988571" r="-228254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96970" t="-988571" r="-2078788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13115" t="-988571" r="-214918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67491" t="-988571" r="-363251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3012" t="-988571" r="-296911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09283" t="-988571" r="-224473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61940" t="-988571" r="-98507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76154" t="-988571" r="-1538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4291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576913" y="6013535"/>
                <a:ext cx="5038175" cy="469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fr-FR" sz="24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4 solutions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|1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r>
                  <a:rPr lang="fr-FR" sz="24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|1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01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r>
                  <a:rPr lang="fr-FR" sz="24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|1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endParaRPr lang="fr-FR" sz="2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913" y="6013535"/>
                <a:ext cx="5038175" cy="469039"/>
              </a:xfrm>
              <a:prstGeom prst="rect">
                <a:avLst/>
              </a:prstGeom>
              <a:blipFill>
                <a:blip r:embed="rId4"/>
                <a:stretch>
                  <a:fillRect l="-1574" t="-9091" r="-484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2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72583" y="506729"/>
                <a:ext cx="10614660" cy="6032183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	</a:t>
                </a:r>
              </a:p>
              <a:p>
                <a:pPr marL="0" indent="0" algn="ctr">
                  <a:buNone/>
                </a:pPr>
                <a:r>
                  <a:rPr lang="fr-FR" sz="14400" b="1" dirty="0" err="1" smtClean="0"/>
                  <a:t>Hamiltonien</a:t>
                </a:r>
                <a:r>
                  <a:rPr lang="fr-FR" sz="14400" b="1" dirty="0" smtClean="0"/>
                  <a:t> associé à un Booléen</a:t>
                </a:r>
              </a:p>
              <a:p>
                <a:pPr marL="0" indent="0" algn="ctr">
                  <a:buNone/>
                </a:pPr>
                <a:endParaRPr lang="fr-FR" sz="144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112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11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1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1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1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1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1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11200" dirty="0" smtClean="0"/>
                  <a:t> Valeurs propres </a:t>
                </a:r>
                <a14:m>
                  <m:oMath xmlns:m="http://schemas.openxmlformats.org/officeDocument/2006/math">
                    <m:r>
                      <a:rPr lang="fr-FR" sz="1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fr-FR" sz="11200" dirty="0" smtClean="0"/>
                  <a:t> et </a:t>
                </a:r>
                <a14:m>
                  <m:oMath xmlns:m="http://schemas.openxmlformats.org/officeDocument/2006/math">
                    <m:r>
                      <a:rPr lang="fr-FR" sz="112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11200" dirty="0" smtClean="0"/>
                  <a:t> </a:t>
                </a:r>
                <a14:m>
                  <m:oMath xmlns:m="http://schemas.openxmlformats.org/officeDocument/2006/math">
                    <m:r>
                      <a:rPr lang="fr-FR" sz="11200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11200" dirty="0" smtClean="0"/>
                  <a:t> </a:t>
                </a:r>
                <a14:m>
                  <m:oMath xmlns:m="http://schemas.openxmlformats.org/officeDocument/2006/math">
                    <m:r>
                      <a:rPr lang="fr-FR" sz="1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r>
                  <a:rPr lang="fr-FR" sz="11200" dirty="0" smtClean="0"/>
                  <a:t> 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sz="1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11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1200" dirty="0" smtClean="0"/>
              </a:p>
              <a:p>
                <a:pPr marL="0" indent="0">
                  <a:buNone/>
                </a:pPr>
                <a:endParaRPr lang="fr-FR" sz="11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11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1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1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11200" b="0" i="1" dirty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fr-FR" sz="11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1200" b="0" i="1" dirty="0" smtClean="0">
                            <a:latin typeface="Cambria Math" panose="02040503050406030204" pitchFamily="18" charset="0"/>
                          </a:rPr>
                          <m:t>𝐼𝑑</m:t>
                        </m:r>
                        <m:r>
                          <a:rPr lang="fr-FR" sz="11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12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fr-FR" sz="11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1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1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1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1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11200" dirty="0" smtClean="0"/>
                  <a:t> Valeurs propres </a:t>
                </a:r>
                <a14:m>
                  <m:oMath xmlns:m="http://schemas.openxmlformats.org/officeDocument/2006/math">
                    <m:r>
                      <a:rPr lang="fr-FR" sz="1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11200" dirty="0" smtClean="0"/>
                  <a:t> et </a:t>
                </a:r>
                <a14:m>
                  <m:oMath xmlns:m="http://schemas.openxmlformats.org/officeDocument/2006/math">
                    <m:r>
                      <a:rPr lang="fr-FR" sz="112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11200" dirty="0" smtClean="0"/>
                  <a:t> </a:t>
                </a:r>
                <a14:m>
                  <m:oMath xmlns:m="http://schemas.openxmlformats.org/officeDocument/2006/math">
                    <m:r>
                      <a:rPr lang="fr-FR" sz="112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11200" dirty="0" smtClean="0"/>
                  <a:t> </a:t>
                </a:r>
                <a14:m>
                  <m:oMath xmlns:m="http://schemas.openxmlformats.org/officeDocument/2006/math">
                    <m:r>
                      <a:rPr lang="fr-FR" sz="1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|0⟩</m:t>
                    </m:r>
                  </m:oMath>
                </a14:m>
                <a:r>
                  <a:rPr lang="fr-FR" sz="11200" dirty="0" smtClean="0"/>
                  <a:t> 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sz="1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11200" dirty="0" smtClean="0"/>
                  <a:t> </a:t>
                </a:r>
                <a:r>
                  <a:rPr lang="fr-FR" sz="11200" b="1" dirty="0" smtClean="0"/>
                  <a:t>(</a:t>
                </a:r>
                <a14:m>
                  <m:oMath xmlns:m="http://schemas.openxmlformats.org/officeDocument/2006/math">
                    <m:r>
                      <a:rPr lang="fr-FR" sz="11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1200" b="1" i="1" smtClean="0">
                        <a:latin typeface="Cambria Math" panose="02040503050406030204" pitchFamily="18" charset="0"/>
                      </a:rPr>
                      <m:t>𝒗𝒓𝒂𝒊</m:t>
                    </m:r>
                  </m:oMath>
                </a14:m>
                <a:r>
                  <a:rPr lang="fr-FR" sz="11200" b="1" dirty="0" smtClean="0"/>
                  <a:t>) </a:t>
                </a:r>
              </a:p>
              <a:p>
                <a:pPr marL="0" indent="0">
                  <a:buNone/>
                </a:pPr>
                <a:endParaRPr lang="fr-FR" sz="112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11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1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1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11200" i="1" dirty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fr-FR" sz="1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1200" i="1" dirty="0">
                            <a:latin typeface="Cambria Math" panose="02040503050406030204" pitchFamily="18" charset="0"/>
                          </a:rPr>
                          <m:t>𝐼𝑑</m:t>
                        </m:r>
                        <m:r>
                          <a:rPr lang="fr-FR" sz="11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112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fr-FR" sz="1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1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1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1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1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1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11200" dirty="0" smtClean="0"/>
                  <a:t> Valeurs </a:t>
                </a:r>
                <a:r>
                  <a:rPr lang="fr-FR" sz="11200" dirty="0"/>
                  <a:t>propres </a:t>
                </a:r>
                <a14:m>
                  <m:oMath xmlns:m="http://schemas.openxmlformats.org/officeDocument/2006/math">
                    <m:r>
                      <a:rPr lang="fr-FR" sz="1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11200" dirty="0"/>
                  <a:t> et </a:t>
                </a:r>
                <a14:m>
                  <m:oMath xmlns:m="http://schemas.openxmlformats.org/officeDocument/2006/math">
                    <m:r>
                      <a:rPr lang="fr-FR" sz="112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11200" dirty="0"/>
                  <a:t> </a:t>
                </a:r>
                <a14:m>
                  <m:oMath xmlns:m="http://schemas.openxmlformats.org/officeDocument/2006/math">
                    <m:r>
                      <a:rPr lang="fr-FR" sz="112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11200" dirty="0"/>
                  <a:t> </a:t>
                </a:r>
                <a14:m>
                  <m:oMath xmlns:m="http://schemas.openxmlformats.org/officeDocument/2006/math">
                    <m:r>
                      <a:rPr lang="fr-FR" sz="1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1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1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FR" sz="11200" dirty="0"/>
                  <a:t> 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sz="1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FR" sz="11200" dirty="0"/>
                  <a:t> </a:t>
                </a:r>
                <a:r>
                  <a:rPr lang="fr-FR" sz="11200" b="1" dirty="0"/>
                  <a:t>(</a:t>
                </a:r>
                <a14:m>
                  <m:oMath xmlns:m="http://schemas.openxmlformats.org/officeDocument/2006/math">
                    <m:r>
                      <a:rPr lang="fr-FR" sz="11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1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1200" b="1" i="1" smtClean="0">
                        <a:latin typeface="Cambria Math" panose="02040503050406030204" pitchFamily="18" charset="0"/>
                      </a:rPr>
                      <m:t>𝒇𝒂𝒖𝒙</m:t>
                    </m:r>
                  </m:oMath>
                </a14:m>
                <a:r>
                  <a:rPr lang="fr-FR" sz="11200" b="1" dirty="0" smtClean="0"/>
                  <a:t>)</a:t>
                </a:r>
              </a:p>
              <a:p>
                <a:pPr marL="0" indent="0">
                  <a:buNone/>
                </a:pPr>
                <a:endParaRPr lang="fr-FR" sz="11200" dirty="0"/>
              </a:p>
              <a:p>
                <a:pPr marL="0" indent="0">
                  <a:buNone/>
                </a:pPr>
                <a:endParaRPr lang="fr-FR" sz="11200" dirty="0" smtClean="0"/>
              </a:p>
              <a:p>
                <a:pPr marL="0" indent="0" algn="ctr">
                  <a:buNone/>
                </a:pPr>
                <a:r>
                  <a:rPr lang="fr-FR" sz="11200" dirty="0" smtClean="0"/>
                  <a:t>Remarque : </a:t>
                </a:r>
                <a14:m>
                  <m:oMath xmlns:m="http://schemas.openxmlformats.org/officeDocument/2006/math">
                    <m:r>
                      <a:rPr lang="fr-FR" sz="112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112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12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11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1200" i="1" dirty="0" smtClean="0">
                        <a:latin typeface="Cambria Math" panose="02040503050406030204" pitchFamily="18" charset="0"/>
                      </a:rPr>
                      <m:t>𝐼𝑑</m:t>
                    </m:r>
                  </m:oMath>
                </a14:m>
                <a:endParaRPr lang="fr-FR" sz="11200" dirty="0"/>
              </a:p>
              <a:p>
                <a:pPr marL="0" indent="0">
                  <a:buNone/>
                </a:pPr>
                <a:endParaRPr lang="fr-FR" sz="12800" dirty="0" smtClean="0"/>
              </a:p>
              <a:p>
                <a:pPr marL="0" indent="0">
                  <a:buNone/>
                </a:pPr>
                <a:endParaRPr lang="fr-FR" sz="12800" dirty="0"/>
              </a:p>
              <a:p>
                <a:pPr marL="0" indent="0">
                  <a:buNone/>
                </a:pPr>
                <a:endParaRPr lang="fr-FR" sz="12800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 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583" y="506729"/>
                <a:ext cx="10614660" cy="6032183"/>
              </a:xfrm>
              <a:blipFill>
                <a:blip r:embed="rId2"/>
                <a:stretch>
                  <a:fillRect t="-5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1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739140" y="144780"/>
                <a:ext cx="10614660" cy="621157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fr-FR" sz="3200" b="1" dirty="0" smtClean="0"/>
                  <a:t>Avec DEUX </a:t>
                </a:r>
                <a:r>
                  <a:rPr lang="fr-FR" sz="3200" b="1" dirty="0" err="1" smtClean="0"/>
                  <a:t>Qubits</a:t>
                </a:r>
                <a:endParaRPr lang="fr-FR" sz="3200" b="1" dirty="0" smtClean="0"/>
              </a:p>
              <a:p>
                <a:pPr marL="0" indent="0" algn="ctr">
                  <a:buNone/>
                </a:pPr>
                <a:endParaRPr lang="fr-FR" sz="32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𝐼𝑑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  <m:r>
                          <m:rPr>
                            <m:nor/>
                          </m:rPr>
                          <a:rPr lang="fr-FR" sz="2400"/>
                          <m:t> </m:t>
                        </m:r>
                      </m:e>
                    </m:d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/>
                  <a:t>          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𝐼𝑑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  <m:r>
                          <m:rPr>
                            <m:nor/>
                          </m:rPr>
                          <a:rPr lang="fr-FR" sz="2400"/>
                          <m:t> </m:t>
                        </m:r>
                      </m:e>
                    </m:d>
                  </m:oMath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𝐼𝑑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m:rPr>
                            <m:nor/>
                          </m:rPr>
                          <a:rPr lang="fr-FR" sz="2400"/>
                          <m:t> </m:t>
                        </m:r>
                      </m:e>
                    </m:d>
                  </m:oMath>
                </a14:m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400" dirty="0" smtClean="0"/>
                  <a:t> est la val. </a:t>
                </a:r>
                <a:r>
                  <a:rPr lang="fr-FR" sz="2400" dirty="0"/>
                  <a:t>p</a:t>
                </a:r>
                <a:r>
                  <a:rPr lang="fr-FR" sz="2400" dirty="0" smtClean="0"/>
                  <a:t>. minimale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FR" sz="2400" dirty="0" smtClean="0"/>
                  <a:t> 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𝐼𝑑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m:rPr>
                            <m:nor/>
                          </m:rPr>
                          <a:rPr lang="fr-FR" sz="2400"/>
                          <m:t> </m:t>
                        </m:r>
                      </m:e>
                    </m:d>
                  </m:oMath>
                </a14:m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400" dirty="0"/>
                  <a:t> est la val. p. minimale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FR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sz="2400" i="1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fr-FR" sz="24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9140" y="144780"/>
                <a:ext cx="10614660" cy="6211570"/>
              </a:xfrm>
              <a:blipFill>
                <a:blip r:embed="rId2"/>
                <a:stretch>
                  <a:fillRect t="-2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8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739140" y="144780"/>
                <a:ext cx="10614660" cy="621157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sz="2400" dirty="0" smtClean="0"/>
                  <a:t>Explication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𝐼𝑑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⟩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fr-FR" sz="2000"/>
                            <m:t> </m:t>
                          </m:r>
                        </m:e>
                      </m:d>
                      <m:r>
                        <a:rPr lang="fr-FR" sz="2000" i="1" dirty="0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000" dirty="0" smtClean="0"/>
              </a:p>
              <a:p>
                <a:pPr marL="0" indent="0">
                  <a:buNone/>
                </a:pPr>
                <a:endParaRPr lang="fr-FR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𝐼𝑑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⟩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fr-FR" sz="2000"/>
                            <m:t> </m:t>
                          </m:r>
                        </m:e>
                      </m:d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sz="2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𝐼𝑑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⟩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fr-FR" sz="2000"/>
                            <m:t> </m:t>
                          </m:r>
                        </m:e>
                      </m:d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000" dirty="0"/>
              </a:p>
              <a:p>
                <a:pPr marL="0" indent="0">
                  <a:buNone/>
                </a:pPr>
                <a:endParaRPr lang="fr-FR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𝐼𝑑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⟩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fr-FR" sz="2000"/>
                            <m:t> </m:t>
                          </m:r>
                        </m:e>
                      </m:d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sz="20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9140" y="144780"/>
                <a:ext cx="10614660" cy="6211570"/>
              </a:xfrm>
              <a:blipFill>
                <a:blip r:embed="rId2"/>
                <a:stretch>
                  <a:fillRect l="-861" t="-13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5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31569" y="506729"/>
                <a:ext cx="10614660" cy="6032183"/>
              </a:xfrm>
            </p:spPr>
            <p:txBody>
              <a:bodyPr>
                <a:normAutofit fontScale="32500" lnSpcReduction="20000"/>
              </a:bodyPr>
              <a:lstStyle/>
              <a:p>
                <a:pPr marL="0" indent="0" algn="ctr">
                  <a:buNone/>
                </a:pPr>
                <a:r>
                  <a:rPr lang="fr-FR" sz="12800" b="1" dirty="0" smtClean="0"/>
                  <a:t>Avec DEUX </a:t>
                </a:r>
                <a:r>
                  <a:rPr lang="fr-FR" sz="12800" b="1" dirty="0" err="1" smtClean="0"/>
                  <a:t>Qubits</a:t>
                </a:r>
                <a:endParaRPr lang="fr-FR" sz="12800" b="1" dirty="0" smtClean="0"/>
              </a:p>
              <a:p>
                <a:pPr marL="0" indent="0" algn="ctr">
                  <a:buNone/>
                </a:pPr>
                <a:endParaRPr lang="fr-FR" sz="12800" b="1" dirty="0"/>
              </a:p>
              <a:p>
                <a:pPr marL="0" indent="0" algn="ctr">
                  <a:buNone/>
                </a:pPr>
                <a:r>
                  <a:rPr lang="fr-FR" sz="8600" dirty="0" smtClean="0"/>
                  <a:t>Objectif : traduire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8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8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8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8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fr-FR" sz="8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8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86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fr-FR" sz="8600" dirty="0" smtClean="0"/>
              </a:p>
              <a:p>
                <a:pPr marL="0" indent="0">
                  <a:buNone/>
                </a:pPr>
                <a:endParaRPr lang="fr-FR" sz="8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80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fr-FR" sz="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8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fr-FR" sz="8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80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fr-FR" sz="8000"/>
                            <m:t> </m:t>
                          </m:r>
                        </m:e>
                      </m:d>
                      <m:r>
                        <a:rPr lang="fr-FR" sz="8000" b="0" i="0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sz="8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fr-FR" sz="8000"/>
                            <m:t> </m:t>
                          </m:r>
                        </m:e>
                      </m:d>
                      <m:r>
                        <a:rPr lang="fr-FR" sz="80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fr-FR" sz="8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8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8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fr-FR" sz="80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fr-FR" sz="8000"/>
                            <m:t> </m:t>
                          </m:r>
                        </m:e>
                      </m:d>
                    </m:oMath>
                  </m:oMathPara>
                </a14:m>
                <a:endParaRPr lang="fr-FR" sz="8000" dirty="0" smtClean="0"/>
              </a:p>
              <a:p>
                <a:pPr marL="0" indent="0">
                  <a:buNone/>
                </a:pPr>
                <a:r>
                  <a:rPr lang="fr-FR" sz="8000" dirty="0" smtClean="0"/>
                  <a:t>Soit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80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fr-FR" sz="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8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8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8000" b="1" i="1" smtClean="0">
                              <a:latin typeface="Cambria Math" panose="02040503050406030204" pitchFamily="18" charset="0"/>
                            </a:rPr>
                            <m:t>𝑰𝒅</m:t>
                          </m:r>
                          <m:r>
                            <a:rPr lang="fr-FR" sz="8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8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fr-FR" sz="8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8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fr-FR" sz="8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8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8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fr-FR" sz="8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sz="8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8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fr-FR" sz="8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8000" b="1" dirty="0" smtClean="0"/>
              </a:p>
              <a:p>
                <a:pPr marL="0" indent="0">
                  <a:buNone/>
                </a:pPr>
                <a:endParaRPr lang="fr-FR" sz="7200" dirty="0" smtClean="0"/>
              </a:p>
              <a:p>
                <a:pPr marL="0" indent="0">
                  <a:buNone/>
                </a:pPr>
                <a:r>
                  <a:rPr lang="fr-FR" sz="7200" dirty="0" smtClean="0"/>
                  <a:t>Etats fondamentaux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sz="7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7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7200" b="0" i="1" smtClean="0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fr-FR" sz="7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7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FR" sz="7200" dirty="0" smtClean="0"/>
                  <a:t>, </a:t>
                </a:r>
                <a14:m>
                  <m:oMath xmlns:m="http://schemas.openxmlformats.org/officeDocument/2006/math">
                    <m:r>
                      <a:rPr lang="fr-FR" sz="7200" i="1">
                        <a:latin typeface="Cambria Math" panose="02040503050406030204" pitchFamily="18" charset="0"/>
                      </a:rPr>
                      <m:t>|0⟩⊗|</m:t>
                    </m:r>
                    <m:r>
                      <a:rPr lang="fr-FR" sz="7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72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fr-FR" sz="7200" dirty="0" smtClean="0"/>
                  <a:t> et </a:t>
                </a:r>
                <a14:m>
                  <m:oMath xmlns:m="http://schemas.openxmlformats.org/officeDocument/2006/math">
                    <m:r>
                      <a:rPr lang="fr-FR" sz="7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7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7200" i="1">
                        <a:latin typeface="Cambria Math" panose="02040503050406030204" pitchFamily="18" charset="0"/>
                      </a:rPr>
                      <m:t>⟩⊗|0⟩</m:t>
                    </m:r>
                  </m:oMath>
                </a14:m>
                <a:r>
                  <a:rPr lang="fr-FR" sz="7200" dirty="0" smtClean="0"/>
                  <a:t> soit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7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7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7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7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fr-FR" sz="7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7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7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fr-FR" sz="72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1569" y="506729"/>
                <a:ext cx="10614660" cy="6032183"/>
              </a:xfrm>
              <a:blipFill>
                <a:blip r:embed="rId2"/>
                <a:stretch>
                  <a:fillRect l="-1034" t="-46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31569" y="506729"/>
                <a:ext cx="10614660" cy="6032183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ctr">
                  <a:buNone/>
                </a:pPr>
                <a:r>
                  <a:rPr lang="fr-FR" sz="11200" dirty="0" smtClean="0"/>
                  <a:t>Objectif : traduire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1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1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fr-FR" sz="1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1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fr-FR" sz="11200" dirty="0" smtClean="0"/>
              </a:p>
              <a:p>
                <a:pPr marL="0" indent="0" algn="ctr">
                  <a:buNone/>
                </a:pPr>
                <a:endParaRPr lang="fr-FR" sz="8000" dirty="0" smtClean="0"/>
              </a:p>
              <a:p>
                <a:pPr marL="0" indent="0">
                  <a:buNone/>
                </a:pPr>
                <a:r>
                  <a:rPr lang="fr-FR" sz="8000" dirty="0" smtClean="0"/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8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𝐼𝑑</m:t>
                        </m:r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8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8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8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𝐼𝑑</m:t>
                        </m:r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8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8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8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fr-FR" sz="8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80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m:rPr>
                            <m:nor/>
                          </m:rPr>
                          <a:rPr lang="fr-FR" sz="8000"/>
                          <m:t> </m:t>
                        </m:r>
                      </m:e>
                    </m:d>
                    <m:r>
                      <a:rPr lang="fr-FR" sz="8000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FR" sz="8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fr-FR" sz="8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m:rPr>
                            <m:nor/>
                          </m:rPr>
                          <a:rPr lang="fr-FR" sz="8000"/>
                          <m:t> </m:t>
                        </m:r>
                      </m:e>
                    </m:d>
                    <m:r>
                      <a:rPr lang="fr-FR" sz="80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fr-FR" sz="8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fr-FR" sz="8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8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  <m:r>
                          <m:rPr>
                            <m:nor/>
                          </m:rPr>
                          <a:rPr lang="fr-FR" sz="8000"/>
                          <m:t> </m:t>
                        </m:r>
                      </m:e>
                    </m:d>
                  </m:oMath>
                </a14:m>
                <a:endParaRPr lang="fr-FR" sz="8000" dirty="0" smtClean="0"/>
              </a:p>
              <a:p>
                <a:pPr marL="0" indent="0">
                  <a:buNone/>
                </a:pPr>
                <a:r>
                  <a:rPr lang="fr-FR" sz="8000" dirty="0" smtClean="0"/>
                  <a:t>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8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𝐼𝑑</m:t>
                        </m:r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8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80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fr-FR" sz="8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𝐼𝑑</m:t>
                        </m:r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8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8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8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8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8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8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fr-FR" sz="8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m:rPr>
                            <m:nor/>
                          </m:rPr>
                          <a:rPr lang="fr-FR" sz="8000"/>
                          <m:t> </m:t>
                        </m:r>
                      </m:e>
                    </m:d>
                  </m:oMath>
                </a14:m>
                <a:r>
                  <a:rPr lang="fr-FR" sz="8000" dirty="0" smtClean="0"/>
                  <a:t> donc</a:t>
                </a:r>
              </a:p>
              <a:p>
                <a:pPr marL="0" indent="0">
                  <a:buNone/>
                </a:pPr>
                <a:endParaRPr lang="fr-FR" sz="8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8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8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80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fr-FR" sz="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8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8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fr-FR" sz="8000"/>
                            <m:t> </m:t>
                          </m:r>
                        </m:e>
                      </m:d>
                    </m:oMath>
                  </m:oMathPara>
                </a14:m>
                <a:endParaRPr lang="fr-FR" sz="8000" dirty="0" smtClean="0"/>
              </a:p>
              <a:p>
                <a:pPr marL="0" indent="0">
                  <a:buNone/>
                </a:pPr>
                <a:r>
                  <a:rPr lang="fr-FR" sz="8000" dirty="0" smtClean="0"/>
                  <a:t>Ce qui donne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8000" b="0" i="1" smtClean="0"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8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8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8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−2.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8000" b="0" i="1" smtClean="0">
                              <a:latin typeface="Cambria Math" panose="02040503050406030204" pitchFamily="18" charset="0"/>
                            </a:rPr>
                            <m:t>2.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8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8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8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8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80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8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FR" sz="8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8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8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8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fr-FR" sz="8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8000" b="1" i="1">
                              <a:latin typeface="Cambria Math" panose="02040503050406030204" pitchFamily="18" charset="0"/>
                            </a:rPr>
                            <m:t>𝑰𝒅</m:t>
                          </m:r>
                          <m:r>
                            <a:rPr lang="fr-FR" sz="8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8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fr-FR" sz="8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8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fr-FR" sz="8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8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8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fr-FR" sz="8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sz="8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80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8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fr-FR" sz="8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fr-FR" sz="8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8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8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8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8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fr-FR" sz="8000"/>
                            <m:t> </m:t>
                          </m:r>
                        </m:e>
                      </m:d>
                    </m:oMath>
                  </m:oMathPara>
                </a14:m>
                <a:endParaRPr lang="fr-FR" sz="8000" dirty="0" smtClean="0"/>
              </a:p>
              <a:p>
                <a:pPr marL="0" indent="0" algn="ctr">
                  <a:buNone/>
                </a:pPr>
                <a:r>
                  <a:rPr lang="fr-FR" sz="8000" dirty="0" smtClean="0"/>
                  <a:t>Etat fondamental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sz="8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8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8000" b="0" i="1" smtClean="0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fr-FR" sz="8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8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FR" sz="8000" dirty="0" smtClean="0"/>
                  <a:t> soit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8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8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8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8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fr-FR" sz="8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8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8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fr-FR" sz="80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1569" y="506729"/>
                <a:ext cx="10614660" cy="6032183"/>
              </a:xfrm>
              <a:blipFill>
                <a:blip r:embed="rId2"/>
                <a:stretch>
                  <a:fillRect l="-574" t="-2727" b="-79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82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739588" y="376518"/>
                <a:ext cx="10614212" cy="580044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fr-FR" sz="3200" b="1" dirty="0" smtClean="0"/>
                  <a:t>Opérateur</a:t>
                </a:r>
              </a:p>
              <a:p>
                <a:pPr marL="0" indent="0" algn="ctr">
                  <a:buNone/>
                </a:pPr>
                <a:endParaRPr lang="fr-FR" sz="3200" b="1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Un opérateur (ou « porte »)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dirty="0" smtClean="0"/>
                  <a:t> est représenté par une matrice :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 smtClean="0"/>
                  <a:t> (Hadamard)</a:t>
                </a:r>
              </a:p>
              <a:p>
                <a:pPr marL="0" indent="0" algn="ctr">
                  <a:buNone/>
                </a:pPr>
                <a:endParaRPr lang="fr-FR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(Not)</a:t>
                </a:r>
              </a:p>
              <a:p>
                <a:pPr marL="0" indent="0" algn="ctr">
                  <a:buNone/>
                </a:pPr>
                <a:endParaRPr lang="fr-FR" dirty="0"/>
              </a:p>
              <a:p>
                <a:pPr marL="0" indent="0" algn="ctr">
                  <a:buNone/>
                </a:pPr>
                <a:r>
                  <a:rPr lang="fr-FR" dirty="0" smtClean="0"/>
                  <a:t>Sur deux </a:t>
                </a:r>
                <a:r>
                  <a:rPr lang="fr-FR" dirty="0" err="1" smtClean="0"/>
                  <a:t>Qubits</a:t>
                </a:r>
                <a:r>
                  <a:rPr lang="fr-FR" dirty="0"/>
                  <a:t> </a:t>
                </a:r>
                <a:r>
                  <a:rPr lang="fr-FR" dirty="0" smtClean="0"/>
                  <a:t>: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𝐶𝑋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9588" y="376518"/>
                <a:ext cx="10614212" cy="5800445"/>
              </a:xfrm>
              <a:blipFill>
                <a:blip r:embed="rId2"/>
                <a:stretch>
                  <a:fillRect l="-1033" t="-2734" b="-3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4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208" y="197131"/>
            <a:ext cx="1507278" cy="14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095" y="162197"/>
            <a:ext cx="10614660" cy="75220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fr-FR" sz="11200" dirty="0" smtClean="0"/>
              <a:t>Résumé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40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0959500"/>
                  </p:ext>
                </p:extLst>
              </p:nvPr>
            </p:nvGraphicFramePr>
            <p:xfrm>
              <a:off x="487682" y="719666"/>
              <a:ext cx="11146968" cy="57420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68054">
                      <a:extLst>
                        <a:ext uri="{9D8B030D-6E8A-4147-A177-3AD203B41FA5}">
                          <a16:colId xmlns:a16="http://schemas.microsoft.com/office/drawing/2014/main" val="3642824986"/>
                        </a:ext>
                      </a:extLst>
                    </a:gridCol>
                    <a:gridCol w="3205430">
                      <a:extLst>
                        <a:ext uri="{9D8B030D-6E8A-4147-A177-3AD203B41FA5}">
                          <a16:colId xmlns:a16="http://schemas.microsoft.com/office/drawing/2014/main" val="3846598894"/>
                        </a:ext>
                      </a:extLst>
                    </a:gridCol>
                    <a:gridCol w="4336868">
                      <a:extLst>
                        <a:ext uri="{9D8B030D-6E8A-4147-A177-3AD203B41FA5}">
                          <a16:colId xmlns:a16="http://schemas.microsoft.com/office/drawing/2014/main" val="2462699268"/>
                        </a:ext>
                      </a:extLst>
                    </a:gridCol>
                    <a:gridCol w="1236616">
                      <a:extLst>
                        <a:ext uri="{9D8B030D-6E8A-4147-A177-3AD203B41FA5}">
                          <a16:colId xmlns:a16="http://schemas.microsoft.com/office/drawing/2014/main" val="4205319657"/>
                        </a:ext>
                      </a:extLst>
                    </a:gridCol>
                  </a:tblGrid>
                  <a:tr h="8811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Signification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Porte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/>
                            <a:t>Etats fondamentaux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Valeur</a:t>
                          </a:r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891439"/>
                      </a:ext>
                    </a:extLst>
                  </a:tr>
                  <a:tr h="9593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Booléen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  <m:t>𝐼𝑑</m:t>
                                    </m:r>
                                    <m: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r>
                            <a:rPr lang="fr-FR" sz="2400" dirty="0"/>
                            <a:t> </a:t>
                          </a:r>
                          <a:r>
                            <a:rPr lang="fr-F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2400" dirty="0" smtClean="0"/>
                            <a:t> </a:t>
                          </a:r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2755794"/>
                      </a:ext>
                    </a:extLst>
                  </a:tr>
                  <a:tr h="9593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Négation du Booléen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  <m:t>𝐼𝑑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r>
                            <a:rPr lang="fr-FR" sz="2400" dirty="0"/>
                            <a:t>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818907"/>
                      </a:ext>
                    </a:extLst>
                  </a:tr>
                  <a:tr h="9593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Booléen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  <m:t>𝐼𝑑</m:t>
                                    </m:r>
                                    <m: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r>
                            <a:rPr lang="fr-FR" sz="2400" dirty="0"/>
                            <a:t>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2400" dirty="0" smtClean="0"/>
                            <a:t> </a:t>
                          </a:r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8990034"/>
                      </a:ext>
                    </a:extLst>
                  </a:tr>
                  <a:tr h="10148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ou</a:t>
                          </a:r>
                          <a:r>
                            <a:rPr lang="fr-FR" sz="2400" baseline="0" dirty="0" smtClean="0"/>
                            <a:t> (inclusif)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FR" sz="2400" b="0" i="0" smtClean="0">
                                    <a:latin typeface="Cambria Math" panose="02040503050406030204" pitchFamily="18" charset="0"/>
                                  </a:rPr>
                                  <m:t>Id</m:t>
                                </m:r>
                                <m:r>
                                  <a:rPr lang="fr-FR" sz="24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400" b="0" i="0" smtClean="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fr-FR" sz="24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sz="24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400" b="0" i="0" smtClean="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fr-FR" sz="2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sz="2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r>
                            <a:rPr lang="fr-F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|0⟩⊗|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oMath>
                          </a14:m>
                          <a:r>
                            <a:rPr lang="fr-FR" sz="2400" dirty="0" smtClean="0"/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⟩⊗|0⟩</m:t>
                              </m:r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6402793"/>
                      </a:ext>
                    </a:extLst>
                  </a:tr>
                  <a:tr h="968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et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>
                                        <a:latin typeface="Cambria Math" panose="02040503050406030204" pitchFamily="18" charset="0"/>
                                      </a:rPr>
                                      <m:t>3.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2400">
                                        <a:latin typeface="Cambria Math" panose="02040503050406030204" pitchFamily="18" charset="0"/>
                                      </a:rPr>
                                      <m:t>Id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2400"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  <m:sub>
                                        <m:r>
                                          <a:rPr lang="fr-FR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fr-FR" sz="24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2400"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  <m:sub>
                                        <m:r>
                                          <a:rPr lang="fr-FR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fr-FR" sz="2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sSub>
                                      <m:sSubPr>
                                        <m:ctrlP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671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0959500"/>
                  </p:ext>
                </p:extLst>
              </p:nvPr>
            </p:nvGraphicFramePr>
            <p:xfrm>
              <a:off x="487682" y="719666"/>
              <a:ext cx="11146968" cy="57420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68054">
                      <a:extLst>
                        <a:ext uri="{9D8B030D-6E8A-4147-A177-3AD203B41FA5}">
                          <a16:colId xmlns:a16="http://schemas.microsoft.com/office/drawing/2014/main" val="3642824986"/>
                        </a:ext>
                      </a:extLst>
                    </a:gridCol>
                    <a:gridCol w="3205430">
                      <a:extLst>
                        <a:ext uri="{9D8B030D-6E8A-4147-A177-3AD203B41FA5}">
                          <a16:colId xmlns:a16="http://schemas.microsoft.com/office/drawing/2014/main" val="3846598894"/>
                        </a:ext>
                      </a:extLst>
                    </a:gridCol>
                    <a:gridCol w="4336868">
                      <a:extLst>
                        <a:ext uri="{9D8B030D-6E8A-4147-A177-3AD203B41FA5}">
                          <a16:colId xmlns:a16="http://schemas.microsoft.com/office/drawing/2014/main" val="2462699268"/>
                        </a:ext>
                      </a:extLst>
                    </a:gridCol>
                    <a:gridCol w="1236616">
                      <a:extLst>
                        <a:ext uri="{9D8B030D-6E8A-4147-A177-3AD203B41FA5}">
                          <a16:colId xmlns:a16="http://schemas.microsoft.com/office/drawing/2014/main" val="4205319657"/>
                        </a:ext>
                      </a:extLst>
                    </a:gridCol>
                  </a:tblGrid>
                  <a:tr h="8811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Signification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Porte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/>
                            <a:t>Etats fondamentaux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Valeur</a:t>
                          </a:r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891439"/>
                      </a:ext>
                    </a:extLst>
                  </a:tr>
                  <a:tr h="95931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514" t="-97452" r="-371208" b="-4095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4335" t="-97452" r="-174525" b="-4095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28973" t="-97452" r="-29114" b="-4095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801970" t="-97452" r="-1970" b="-4095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2755794"/>
                      </a:ext>
                    </a:extLst>
                  </a:tr>
                  <a:tr h="95931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514" t="-196203" r="-371208" b="-306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4335" t="-196203" r="-174525" b="-306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28973" t="-196203" r="-29114" b="-306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801970" t="-196203" r="-1970" b="-306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818907"/>
                      </a:ext>
                    </a:extLst>
                  </a:tr>
                  <a:tr h="95931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514" t="-298089" r="-371208" b="-208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4335" t="-298089" r="-174525" b="-208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28973" t="-298089" r="-29114" b="-208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801970" t="-298089" r="-1970" b="-208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8990034"/>
                      </a:ext>
                    </a:extLst>
                  </a:tr>
                  <a:tr h="10148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ou</a:t>
                          </a:r>
                          <a:r>
                            <a:rPr lang="fr-FR" sz="2400" baseline="0" dirty="0" smtClean="0"/>
                            <a:t> (inclusif)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4335" t="-374251" r="-174525" b="-96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28973" t="-374251" r="-29114" b="-96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801970" t="-374251" r="-1970" b="-96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6402793"/>
                      </a:ext>
                    </a:extLst>
                  </a:tr>
                  <a:tr h="968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et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4335" t="-498113" r="-174525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28973" t="-498113" r="-29114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801970" t="-498113" r="-1970" b="-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6710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421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5152" y="853440"/>
                <a:ext cx="10518648" cy="532352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Traduction de la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fr-FR" dirty="0" smtClean="0"/>
                  <a:t>Avec</a:t>
                </a:r>
              </a:p>
              <a:p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𝑰𝒅</m:t>
                                  </m:r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𝑰𝒅</m:t>
                                  </m:r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𝐼𝑑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 smtClean="0"/>
              </a:p>
              <a:p>
                <a:r>
                  <a:rPr lang="fr-FR" dirty="0" smtClean="0"/>
                  <a:t>Première étape : 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𝑰𝒅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𝑰𝒅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5152" y="853440"/>
                <a:ext cx="10518648" cy="5323523"/>
              </a:xfrm>
              <a:blipFill>
                <a:blip r:embed="rId2"/>
                <a:stretch>
                  <a:fillRect l="-1043" t="-22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41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3907697"/>
                  </p:ext>
                </p:extLst>
              </p:nvPr>
            </p:nvGraphicFramePr>
            <p:xfrm>
              <a:off x="835152" y="1782410"/>
              <a:ext cx="10518647" cy="15526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9836">
                      <a:extLst>
                        <a:ext uri="{9D8B030D-6E8A-4147-A177-3AD203B41FA5}">
                          <a16:colId xmlns:a16="http://schemas.microsoft.com/office/drawing/2014/main" val="3579849761"/>
                        </a:ext>
                      </a:extLst>
                    </a:gridCol>
                    <a:gridCol w="1432339">
                      <a:extLst>
                        <a:ext uri="{9D8B030D-6E8A-4147-A177-3AD203B41FA5}">
                          <a16:colId xmlns:a16="http://schemas.microsoft.com/office/drawing/2014/main" val="1318909381"/>
                        </a:ext>
                      </a:extLst>
                    </a:gridCol>
                    <a:gridCol w="1343876">
                      <a:extLst>
                        <a:ext uri="{9D8B030D-6E8A-4147-A177-3AD203B41FA5}">
                          <a16:colId xmlns:a16="http://schemas.microsoft.com/office/drawing/2014/main" val="3176504382"/>
                        </a:ext>
                      </a:extLst>
                    </a:gridCol>
                    <a:gridCol w="2989586">
                      <a:extLst>
                        <a:ext uri="{9D8B030D-6E8A-4147-A177-3AD203B41FA5}">
                          <a16:colId xmlns:a16="http://schemas.microsoft.com/office/drawing/2014/main" val="1593755728"/>
                        </a:ext>
                      </a:extLst>
                    </a:gridCol>
                    <a:gridCol w="3083010">
                      <a:extLst>
                        <a:ext uri="{9D8B030D-6E8A-4147-A177-3AD203B41FA5}">
                          <a16:colId xmlns:a16="http://schemas.microsoft.com/office/drawing/2014/main" val="3600514749"/>
                        </a:ext>
                      </a:extLst>
                    </a:gridCol>
                  </a:tblGrid>
                  <a:tr h="586734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Booléen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b="1" dirty="0" smtClean="0"/>
                            <a:t>Non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3874073"/>
                      </a:ext>
                    </a:extLst>
                  </a:tr>
                  <a:tr h="965900">
                    <a:tc>
                      <a:txBody>
                        <a:bodyPr/>
                        <a:lstStyle/>
                        <a:p>
                          <a:r>
                            <a:rPr lang="fr-FR" dirty="0" err="1" smtClean="0"/>
                            <a:t>Hamiltonien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𝐼𝑑</m:t>
                                        </m:r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𝐼𝑑</m:t>
                                        </m:r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𝐼𝑑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𝐼𝑑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361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3907697"/>
                  </p:ext>
                </p:extLst>
              </p:nvPr>
            </p:nvGraphicFramePr>
            <p:xfrm>
              <a:off x="835152" y="1782410"/>
              <a:ext cx="10518647" cy="15526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9836">
                      <a:extLst>
                        <a:ext uri="{9D8B030D-6E8A-4147-A177-3AD203B41FA5}">
                          <a16:colId xmlns:a16="http://schemas.microsoft.com/office/drawing/2014/main" val="3579849761"/>
                        </a:ext>
                      </a:extLst>
                    </a:gridCol>
                    <a:gridCol w="1432339">
                      <a:extLst>
                        <a:ext uri="{9D8B030D-6E8A-4147-A177-3AD203B41FA5}">
                          <a16:colId xmlns:a16="http://schemas.microsoft.com/office/drawing/2014/main" val="1318909381"/>
                        </a:ext>
                      </a:extLst>
                    </a:gridCol>
                    <a:gridCol w="1343876">
                      <a:extLst>
                        <a:ext uri="{9D8B030D-6E8A-4147-A177-3AD203B41FA5}">
                          <a16:colId xmlns:a16="http://schemas.microsoft.com/office/drawing/2014/main" val="3176504382"/>
                        </a:ext>
                      </a:extLst>
                    </a:gridCol>
                    <a:gridCol w="2989586">
                      <a:extLst>
                        <a:ext uri="{9D8B030D-6E8A-4147-A177-3AD203B41FA5}">
                          <a16:colId xmlns:a16="http://schemas.microsoft.com/office/drawing/2014/main" val="1593755728"/>
                        </a:ext>
                      </a:extLst>
                    </a:gridCol>
                    <a:gridCol w="3083010">
                      <a:extLst>
                        <a:ext uri="{9D8B030D-6E8A-4147-A177-3AD203B41FA5}">
                          <a16:colId xmlns:a16="http://schemas.microsoft.com/office/drawing/2014/main" val="3600514749"/>
                        </a:ext>
                      </a:extLst>
                    </a:gridCol>
                  </a:tblGrid>
                  <a:tr h="586734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Booléen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17447" t="-5155" r="-519574" b="-165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31222" t="-5155" r="-452489" b="-165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49388" t="-5155" r="-104082" b="-165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41502" t="-5155" r="-791" b="-1659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3874073"/>
                      </a:ext>
                    </a:extLst>
                  </a:tr>
                  <a:tr h="965900">
                    <a:tc>
                      <a:txBody>
                        <a:bodyPr/>
                        <a:lstStyle/>
                        <a:p>
                          <a:r>
                            <a:rPr lang="fr-FR" dirty="0" err="1" smtClean="0"/>
                            <a:t>Hamiltonien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17447" t="-64151" r="-519574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31222" t="-64151" r="-452489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49388" t="-64151" r="-104082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41502" t="-64151" r="-791" b="-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361922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057" y="410704"/>
            <a:ext cx="1238346" cy="13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5152" y="853440"/>
                <a:ext cx="10518648" cy="532352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b="1" dirty="0">
                          <a:solidFill>
                            <a:srgbClr val="FF0000"/>
                          </a:solidFill>
                        </a:rPr>
                        <m:t>Traduction</m:t>
                      </m:r>
                      <m:r>
                        <m:rPr>
                          <m:nor/>
                        </m:rPr>
                        <a:rPr lang="fr-FR" b="1" dirty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fr-FR" b="1" dirty="0">
                          <a:solidFill>
                            <a:srgbClr val="FF0000"/>
                          </a:solidFill>
                        </a:rPr>
                        <m:t>de</m:t>
                      </m:r>
                      <m:r>
                        <m:rPr>
                          <m:nor/>
                        </m:rPr>
                        <a:rPr lang="fr-FR" b="1" dirty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fr-FR" b="1" dirty="0">
                          <a:solidFill>
                            <a:srgbClr val="FF0000"/>
                          </a:solidFill>
                        </a:rPr>
                        <m:t>la</m:t>
                      </m:r>
                      <m:r>
                        <m:rPr>
                          <m:nor/>
                        </m:rPr>
                        <a:rPr lang="fr-FR" b="1" dirty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fr-FR" b="1" dirty="0">
                          <a:solidFill>
                            <a:srgbClr val="FF0000"/>
                          </a:solidFill>
                        </a:rPr>
                        <m:t>clause</m:t>
                      </m:r>
                      <m:r>
                        <m:rPr>
                          <m:nor/>
                        </m:rPr>
                        <a:rPr lang="fr-FR" b="1" dirty="0">
                          <a:solidFill>
                            <a:srgbClr val="FF0000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fr-FR" b="1" dirty="0">
                          <a:solidFill>
                            <a:srgbClr val="FF0000"/>
                          </a:solidFill>
                        </a:rPr>
                        <m:t> 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𝐼𝑑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𝐼𝑑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𝐼𝑑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𝐼𝑑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𝐼𝑑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𝐼𝑑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Soit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3.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fr-FR" i="1" dirty="0" smtClean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fr-FR" dirty="0"/>
                  <a:t>Ce qui donnera </a:t>
                </a:r>
                <a:r>
                  <a:rPr lang="fr-FR" dirty="0" smtClean="0"/>
                  <a:t>(approximativement car </a:t>
                </a:r>
                <a:r>
                  <a:rPr lang="fr-FR" dirty="0" err="1" smtClean="0"/>
                  <a:t>Trotterization</a:t>
                </a:r>
                <a:r>
                  <a:rPr lang="fr-FR" dirty="0" smtClean="0"/>
                  <a:t>) :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num>
                                <m:den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fr-FR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fr-FR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fr-FR" b="1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𝐞𝐱𝐩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fr-FR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fr-FR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fr-FR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num>
                                        <m:den>
                                          <m:r>
                                            <a:rPr lang="fr-FR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𝟖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fr-FR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𝒁</m:t>
                                          </m:r>
                                        </m:e>
                                        <m:sub>
                                          <m:r>
                                            <a:rPr lang="fr-FR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fr-FR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sSub>
                                        <m:sSubPr>
                                          <m:ctrlPr>
                                            <a:rPr lang="fr-FR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𝒁</m:t>
                                          </m:r>
                                        </m:e>
                                        <m:sub>
                                          <m:r>
                                            <a:rPr lang="fr-FR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fr-FR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fr-FR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𝒁</m:t>
                                          </m:r>
                                        </m:e>
                                        <m:sub>
                                          <m:r>
                                            <a:rPr lang="fr-FR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fr-F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5152" y="853440"/>
                <a:ext cx="10518648" cy="5323523"/>
              </a:xfrm>
              <a:blipFill>
                <a:blip r:embed="rId2"/>
                <a:stretch>
                  <a:fillRect l="-8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42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210" y="409177"/>
            <a:ext cx="1238346" cy="13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61640" y="12153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769542"/>
              </p:ext>
            </p:extLst>
          </p:nvPr>
        </p:nvGraphicFramePr>
        <p:xfrm>
          <a:off x="6407407" y="998410"/>
          <a:ext cx="4244222" cy="149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" r:id="rId3" imgW="2581329" imgH="904636" progId="Visio.Drawing.15">
                  <p:embed/>
                </p:oleObj>
              </mc:Choice>
              <mc:Fallback>
                <p:oleObj r:id="rId3" imgW="2581329" imgH="90463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407" y="998410"/>
                        <a:ext cx="4244222" cy="14933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43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7226" y="3136175"/>
                <a:ext cx="105441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0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𝐶𝑋</m:t>
                          </m:r>
                          <m:d>
                            <m:dPr>
                              <m:ctrlPr>
                                <a:rPr lang="fr-FR" sz="200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sz="20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0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sz="20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0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fr-FR" sz="20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𝐼𝑑</m:t>
                          </m:r>
                        </m:e>
                      </m:d>
                      <m:r>
                        <a:rPr lang="fr-FR" sz="20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fr-FR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𝐶𝑋</m:t>
                          </m:r>
                          <m:d>
                            <m:dPr>
                              <m:ctrlPr>
                                <a:rPr lang="fr-FR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sz="2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sz="2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FR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 dirty="0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2000" i="1" dirty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fr-FR" sz="2000" i="1" dirty="0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2000" i="1" dirty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𝐼𝑑</m:t>
                      </m:r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𝐶𝑋</m:t>
                      </m:r>
                      <m:d>
                        <m:dPr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fr-FR" sz="200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𝐶𝑋</m:t>
                      </m:r>
                      <m:d>
                        <m:dPr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𝐼𝑑</m:t>
                      </m:r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sz="20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6" y="3136175"/>
                <a:ext cx="10544174" cy="400110"/>
              </a:xfrm>
              <a:prstGeom prst="rect">
                <a:avLst/>
              </a:prstGeom>
              <a:blipFill>
                <a:blip r:embed="rId5"/>
                <a:stretch>
                  <a:fillRect r="-173"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51877" y="992586"/>
                <a:ext cx="525553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𝐶𝑋</m:t>
                      </m:r>
                      <m:d>
                        <m:dPr>
                          <m:ctrlPr>
                            <a:rPr lang="fr-FR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fr-F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𝐶𝑋</m:t>
                      </m:r>
                      <m:d>
                        <m:d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400" dirty="0" smtClean="0"/>
              </a:p>
              <a:p>
                <a:endParaRPr lang="fr-FR" sz="2400" dirty="0"/>
              </a:p>
              <a:p>
                <a:pPr algn="ctr"/>
                <a:r>
                  <a:rPr lang="fr-FR" sz="2400" dirty="0" smtClean="0"/>
                  <a:t>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fr-F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fr-FR" sz="2400" dirty="0" smtClean="0"/>
                  <a:t> traduit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</m:func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877" y="992586"/>
                <a:ext cx="5255530" cy="1477328"/>
              </a:xfrm>
              <a:prstGeom prst="rect">
                <a:avLst/>
              </a:prstGeom>
              <a:blipFill>
                <a:blip r:embed="rId6"/>
                <a:stretch>
                  <a:fillRect b="-86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383098"/>
              </p:ext>
            </p:extLst>
          </p:nvPr>
        </p:nvGraphicFramePr>
        <p:xfrm>
          <a:off x="4048927" y="3776036"/>
          <a:ext cx="4191323" cy="2212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" r:id="rId7" imgW="2581329" imgH="1342996" progId="Visio.Drawing.15">
                  <p:embed/>
                </p:oleObj>
              </mc:Choice>
              <mc:Fallback>
                <p:oleObj r:id="rId7" imgW="2581329" imgH="1342996" progId="Visio.Drawing.15">
                  <p:embed/>
                  <p:pic>
                    <p:nvPicPr>
                      <p:cNvPr id="5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927" y="3776036"/>
                        <a:ext cx="4191323" cy="22121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5988194"/>
                <a:ext cx="120919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400" dirty="0" smtClean="0"/>
                  <a:t>On n’a pas besoin d ‘autre chose, car par exemple,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88194"/>
                <a:ext cx="12091987" cy="461665"/>
              </a:xfrm>
              <a:prstGeom prst="rect">
                <a:avLst/>
              </a:prstGeom>
              <a:blipFill>
                <a:blip r:embed="rId9"/>
                <a:stretch>
                  <a:fillRect l="-202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43844" y="415979"/>
                <a:ext cx="48907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1" dirty="0"/>
                  <a:t>Implémentation de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𝒆𝒙𝒑</m:t>
                        </m:r>
                      </m:fName>
                      <m:e>
                        <m:d>
                          <m:dPr>
                            <m:ctrlPr>
                              <a:rPr lang="fr-FR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fr-F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fr-F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844" y="415979"/>
                <a:ext cx="4890762" cy="461665"/>
              </a:xfrm>
              <a:prstGeom prst="rect">
                <a:avLst/>
              </a:prstGeom>
              <a:blipFill>
                <a:blip r:embed="rId10"/>
                <a:stretch>
                  <a:fillRect l="-1868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02594" y="2622104"/>
                <a:ext cx="55527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1" dirty="0"/>
                  <a:t>Implémentation de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𝒆𝒙𝒑</m:t>
                        </m:r>
                      </m:fName>
                      <m:e>
                        <m:d>
                          <m:dPr>
                            <m:ctrlPr>
                              <a:rPr lang="fr-FR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fr-F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fr-F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fr-F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594" y="2622104"/>
                <a:ext cx="5552739" cy="461665"/>
              </a:xfrm>
              <a:prstGeom prst="rect">
                <a:avLst/>
              </a:prstGeom>
              <a:blipFill>
                <a:blip r:embed="rId11"/>
                <a:stretch>
                  <a:fillRect l="-1647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0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problème 3-SAT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962891" y="1690688"/>
                <a:ext cx="10515600" cy="435133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fr-FR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fr-FR" dirty="0"/>
              </a:p>
              <a:p>
                <a:pPr marL="0" indent="0" algn="ctr">
                  <a:buNone/>
                </a:pP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fr-FR" dirty="0"/>
              </a:p>
              <a:p>
                <a:pPr marL="0" indent="0" algn="ctr">
                  <a:buNone/>
                </a:pP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fr-FR" dirty="0"/>
              </a:p>
              <a:p>
                <a:pPr marL="0" indent="0" algn="ctr">
                  <a:buNone/>
                </a:pP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 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fr-FR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891" y="1690688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44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57346" y="3866357"/>
                <a:ext cx="6126689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fr-FR" sz="2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4 solutions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</m:t>
                        </m:r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fr-FR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|1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</m:t>
                    </m:r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r>
                  <a:rPr lang="fr-FR" sz="2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|1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01</m:t>
                    </m:r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r>
                  <a:rPr lang="fr-FR" sz="2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|1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endParaRPr lang="fr-FR" sz="28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346" y="3866357"/>
                <a:ext cx="6126689" cy="553357"/>
              </a:xfrm>
              <a:prstGeom prst="rect">
                <a:avLst/>
              </a:prstGeom>
              <a:blipFill>
                <a:blip r:embed="rId3"/>
                <a:stretch>
                  <a:fillRect t="-8791" b="-263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1" y="4552870"/>
            <a:ext cx="10580113" cy="16188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95510" y="6171684"/>
                <a:ext cx="19793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0" dirty="0" smtClean="0"/>
                  <a:t>(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fr-FR" dirty="0" smtClean="0"/>
                  <a:t> réplications)</a:t>
                </a:r>
                <a:endParaRPr lang="fr-F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10" y="6171684"/>
                <a:ext cx="1979388" cy="369332"/>
              </a:xfrm>
              <a:prstGeom prst="rect">
                <a:avLst/>
              </a:prstGeom>
              <a:blipFill>
                <a:blip r:embed="rId5"/>
                <a:stretch>
                  <a:fillRect l="-2778" t="-8197" r="-2469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7644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37856" y="548640"/>
            <a:ext cx="9144000" cy="5877098"/>
          </a:xfrm>
        </p:spPr>
        <p:txBody>
          <a:bodyPr>
            <a:normAutofit lnSpcReduction="10000"/>
          </a:bodyPr>
          <a:lstStyle/>
          <a:p>
            <a:r>
              <a:rPr lang="fr-FR" sz="3200" dirty="0" smtClean="0"/>
              <a:t>Si vous avez compris ce que je viens d’expliquer, </a:t>
            </a:r>
          </a:p>
          <a:p>
            <a:r>
              <a:rPr lang="fr-FR" sz="3200" dirty="0" smtClean="0"/>
              <a:t>c’est que je me suis mal exprimé… </a:t>
            </a:r>
          </a:p>
          <a:p>
            <a:pPr>
              <a:lnSpc>
                <a:spcPct val="110000"/>
              </a:lnSpc>
            </a:pPr>
            <a:r>
              <a:rPr lang="fr-FR" sz="3200" dirty="0" smtClean="0"/>
              <a:t>Personne ne comprend la Physique Quantique !</a:t>
            </a:r>
          </a:p>
          <a:p>
            <a:pPr>
              <a:spcBef>
                <a:spcPts val="0"/>
              </a:spcBef>
            </a:pPr>
            <a:r>
              <a:rPr lang="fr-FR" sz="3200" dirty="0" smtClean="0"/>
              <a:t>							</a:t>
            </a:r>
          </a:p>
          <a:p>
            <a:pPr>
              <a:spcBef>
                <a:spcPts val="0"/>
              </a:spcBef>
            </a:pPr>
            <a:endParaRPr lang="fr-FR" sz="3200" i="1" dirty="0"/>
          </a:p>
          <a:p>
            <a:pPr>
              <a:spcBef>
                <a:spcPts val="0"/>
              </a:spcBef>
            </a:pPr>
            <a:r>
              <a:rPr lang="fr-FR" sz="3200" i="1" dirty="0" smtClean="0"/>
              <a:t>			</a:t>
            </a:r>
            <a:endParaRPr lang="fr-FR" sz="3200" i="1" dirty="0"/>
          </a:p>
          <a:p>
            <a:pPr>
              <a:spcBef>
                <a:spcPts val="0"/>
              </a:spcBef>
            </a:pPr>
            <a:r>
              <a:rPr lang="fr-FR" sz="3200" i="1" dirty="0" smtClean="0"/>
              <a:t>			Richard Feynman</a:t>
            </a:r>
          </a:p>
          <a:p>
            <a:endParaRPr lang="fr-FR" dirty="0"/>
          </a:p>
          <a:p>
            <a:endParaRPr lang="fr-FR" dirty="0" smtClean="0"/>
          </a:p>
          <a:p>
            <a:endParaRPr lang="fr-FR" sz="4000" i="1" dirty="0" smtClean="0"/>
          </a:p>
          <a:p>
            <a:endParaRPr lang="fr-FR" sz="4000" i="1" dirty="0"/>
          </a:p>
          <a:p>
            <a:r>
              <a:rPr lang="fr-FR" sz="4000" i="1" dirty="0" err="1" smtClean="0"/>
              <a:t>Shut</a:t>
            </a:r>
            <a:r>
              <a:rPr lang="fr-FR" sz="4000" i="1" dirty="0" smtClean="0"/>
              <a:t> up and </a:t>
            </a:r>
            <a:r>
              <a:rPr lang="fr-FR" sz="4000" i="1" dirty="0" err="1" smtClean="0"/>
              <a:t>calculate</a:t>
            </a:r>
            <a:r>
              <a:rPr lang="fr-FR" sz="4000" i="1" dirty="0" smtClean="0"/>
              <a:t> !</a:t>
            </a:r>
            <a:endParaRPr lang="fr-FR" sz="4000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45</a:t>
            </a:fld>
            <a:endParaRPr lang="fr-FR"/>
          </a:p>
        </p:txBody>
      </p:sp>
      <p:sp>
        <p:nvSpPr>
          <p:cNvPr id="5" name="AutoShape 2" descr="Richard Feynman sur la vraie connaiss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59" y="2179309"/>
            <a:ext cx="3585497" cy="28456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01770" y="5171341"/>
            <a:ext cx="3021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(Source : futura-sciences.com)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23403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37856" y="548640"/>
            <a:ext cx="9144000" cy="5877098"/>
          </a:xfrm>
        </p:spPr>
        <p:txBody>
          <a:bodyPr>
            <a:normAutofit lnSpcReduction="10000"/>
          </a:bodyPr>
          <a:lstStyle/>
          <a:p>
            <a:r>
              <a:rPr lang="fr-FR" sz="3200" dirty="0" smtClean="0"/>
              <a:t>Si vous avez compris ce que je viens d’expliquer, </a:t>
            </a:r>
          </a:p>
          <a:p>
            <a:r>
              <a:rPr lang="fr-FR" sz="3200" dirty="0" smtClean="0"/>
              <a:t>c’est que je me suis mal exprimé… </a:t>
            </a:r>
          </a:p>
          <a:p>
            <a:pPr>
              <a:lnSpc>
                <a:spcPct val="110000"/>
              </a:lnSpc>
            </a:pPr>
            <a:r>
              <a:rPr lang="fr-FR" sz="3200" dirty="0" smtClean="0"/>
              <a:t>Personne ne comprend </a:t>
            </a:r>
            <a:r>
              <a:rPr lang="fr-FR" sz="3200" strike="sngStrike" dirty="0" smtClean="0"/>
              <a:t>la Physique</a:t>
            </a:r>
            <a:r>
              <a:rPr lang="fr-FR" sz="3200" dirty="0" smtClean="0"/>
              <a:t> Quantique !</a:t>
            </a:r>
          </a:p>
          <a:p>
            <a:pPr>
              <a:spcBef>
                <a:spcPts val="0"/>
              </a:spcBef>
            </a:pPr>
            <a:r>
              <a:rPr lang="fr-FR" sz="3200" dirty="0" smtClean="0"/>
              <a:t>				</a:t>
            </a:r>
            <a:r>
              <a:rPr lang="fr-FR" sz="3200" i="1" dirty="0" smtClean="0">
                <a:latin typeface="Brush Script MT" panose="03060802040406070304" pitchFamily="66" charset="0"/>
              </a:rPr>
              <a:t>  le calcul	</a:t>
            </a:r>
            <a:r>
              <a:rPr lang="fr-FR" sz="3200" dirty="0" smtClean="0"/>
              <a:t>		</a:t>
            </a:r>
          </a:p>
          <a:p>
            <a:pPr>
              <a:spcBef>
                <a:spcPts val="0"/>
              </a:spcBef>
            </a:pPr>
            <a:endParaRPr lang="fr-FR" sz="3200" i="1" dirty="0"/>
          </a:p>
          <a:p>
            <a:pPr>
              <a:spcBef>
                <a:spcPts val="0"/>
              </a:spcBef>
            </a:pPr>
            <a:r>
              <a:rPr lang="fr-FR" sz="3200" i="1" dirty="0" smtClean="0"/>
              <a:t>			</a:t>
            </a:r>
            <a:endParaRPr lang="fr-FR" sz="3200" i="1" dirty="0"/>
          </a:p>
          <a:p>
            <a:pPr>
              <a:spcBef>
                <a:spcPts val="0"/>
              </a:spcBef>
            </a:pPr>
            <a:r>
              <a:rPr lang="fr-FR" sz="3200" i="1" dirty="0" smtClean="0"/>
              <a:t>				</a:t>
            </a:r>
            <a:r>
              <a:rPr lang="fr-FR" sz="3200" i="1" dirty="0">
                <a:latin typeface="Brush Script MT" panose="03060802040406070304" pitchFamily="66" charset="0"/>
              </a:rPr>
              <a:t>d’après</a:t>
            </a:r>
            <a:r>
              <a:rPr lang="fr-FR" sz="3200" i="1" dirty="0" smtClean="0"/>
              <a:t> Richard Feynman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sz="4000" i="1" dirty="0" smtClean="0"/>
          </a:p>
          <a:p>
            <a:endParaRPr lang="fr-FR" sz="4000" i="1" dirty="0"/>
          </a:p>
          <a:p>
            <a:r>
              <a:rPr lang="fr-FR" sz="4000" i="1" dirty="0" err="1" smtClean="0"/>
              <a:t>Shut</a:t>
            </a:r>
            <a:r>
              <a:rPr lang="fr-FR" sz="4000" i="1" dirty="0" smtClean="0"/>
              <a:t> up and </a:t>
            </a:r>
            <a:r>
              <a:rPr lang="fr-FR" sz="4000" i="1" dirty="0" err="1" smtClean="0"/>
              <a:t>calculate</a:t>
            </a:r>
            <a:r>
              <a:rPr lang="fr-FR" sz="4000" i="1" dirty="0" smtClean="0"/>
              <a:t> !</a:t>
            </a:r>
            <a:endParaRPr lang="fr-FR" sz="4000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46</a:t>
            </a:fld>
            <a:endParaRPr lang="fr-FR"/>
          </a:p>
        </p:txBody>
      </p:sp>
      <p:sp>
        <p:nvSpPr>
          <p:cNvPr id="5" name="AutoShape 2" descr="Richard Feynman sur la vraie connaiss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59" y="2179309"/>
            <a:ext cx="3585497" cy="28456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01770" y="5171341"/>
            <a:ext cx="3021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(Source : futura-sciences.com)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0392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6907" y="2830101"/>
            <a:ext cx="7559841" cy="705018"/>
          </a:xfrm>
        </p:spPr>
        <p:txBody>
          <a:bodyPr/>
          <a:lstStyle/>
          <a:p>
            <a:r>
              <a:rPr lang="fr-FR" dirty="0" smtClean="0"/>
              <a:t>Optimisation </a:t>
            </a:r>
            <a:r>
              <a:rPr lang="fr-FR" dirty="0"/>
              <a:t>adiabatique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47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003884" y="317584"/>
            <a:ext cx="6481011" cy="70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/>
              <a:t>Références bibliographiques</a:t>
            </a:r>
            <a:endParaRPr lang="fr-FR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479507" y="3535119"/>
            <a:ext cx="95297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E. 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Farhi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J. Goldstone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S. 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Gutmann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M. </a:t>
            </a:r>
            <a:r>
              <a:rPr lang="fr-FR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Sipser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Quantum 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Computation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Adiabatic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Evolution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Quantum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Physics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(quant-ph), </a:t>
            </a:r>
            <a:r>
              <a:rPr lang="fr-FR" sz="20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arXiv:quant-ph</a:t>
            </a:r>
            <a:r>
              <a:rPr lang="fr-FR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/0001106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2000.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E. </a:t>
            </a:r>
            <a:r>
              <a:rPr lang="fr-FR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Farhi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J. </a:t>
            </a:r>
            <a:r>
              <a:rPr lang="fr-FR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Goldstone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fr-FR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S. Gutmann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Quantum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Adiabatic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Evolution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Algorithms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versus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Simulated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Annealing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Quantum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Physics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(quant-ph), </a:t>
            </a:r>
            <a:r>
              <a:rPr lang="fr-FR" sz="20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arXiv:quant-ph</a:t>
            </a:r>
            <a:r>
              <a:rPr lang="fr-FR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/0201031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2002.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E. </a:t>
            </a:r>
            <a:r>
              <a:rPr lang="fr-FR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Farhi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fr-FR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J. </a:t>
            </a:r>
            <a:r>
              <a:rPr lang="fr-FR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Goldstone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 Quantum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Approximate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Optimization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Algorithm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Quantum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Physics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(quant-ph),</a:t>
            </a:r>
            <a:r>
              <a:rPr lang="fr-FR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fr-FR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arXiv:1411.4028</a:t>
            </a:r>
            <a:r>
              <a:rPr lang="fr-FR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https://arxiv.org/abs/quant-ph/0201031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2014.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74031" y="1075656"/>
            <a:ext cx="7559841" cy="705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Origine </a:t>
            </a:r>
            <a:r>
              <a:rPr lang="fr-FR" dirty="0"/>
              <a:t>de l’équation de Schrödinger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8763" y="1999617"/>
            <a:ext cx="9244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Barton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Zwiebach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cours du MIT   </a:t>
            </a:r>
            <a:r>
              <a:rPr lang="fr-FR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https://www.youtube.com/watch?v=lMFgfqRZYoc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546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3663" y="2864351"/>
            <a:ext cx="7559841" cy="705018"/>
          </a:xfrm>
        </p:spPr>
        <p:txBody>
          <a:bodyPr/>
          <a:lstStyle/>
          <a:p>
            <a:r>
              <a:rPr lang="fr-FR" dirty="0"/>
              <a:t>La décomposition de Lie-Trotter-Suzuki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48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003884" y="317584"/>
            <a:ext cx="6481011" cy="70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/>
              <a:t>Référence bibliographiques</a:t>
            </a:r>
            <a:endParaRPr lang="fr-FR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414464" y="3418963"/>
            <a:ext cx="964406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 Suzuki</a:t>
            </a:r>
            <a:r>
              <a:rPr lang="en-US" sz="2000" dirty="0"/>
              <a:t>, Generalized </a:t>
            </a:r>
            <a:r>
              <a:rPr lang="en-US" sz="2000" i="1" dirty="0"/>
              <a:t>Trotter's Formula </a:t>
            </a:r>
            <a:r>
              <a:rPr lang="en-US" sz="2000" dirty="0"/>
              <a:t>and </a:t>
            </a:r>
            <a:r>
              <a:rPr lang="en-US" sz="2000" i="1" dirty="0"/>
              <a:t>Systematic Approximants </a:t>
            </a:r>
            <a:r>
              <a:rPr lang="en-US" sz="2000" dirty="0"/>
              <a:t>of </a:t>
            </a:r>
            <a:r>
              <a:rPr lang="en-US" sz="2000" i="1" dirty="0"/>
              <a:t>Exponential Operators </a:t>
            </a:r>
            <a:r>
              <a:rPr lang="en-US" sz="2000" dirty="0"/>
              <a:t>and </a:t>
            </a:r>
            <a:r>
              <a:rPr lang="en-US" sz="2000" i="1" dirty="0"/>
              <a:t>Inners Derivations </a:t>
            </a:r>
            <a:r>
              <a:rPr lang="en-US" sz="2000" dirty="0"/>
              <a:t>with </a:t>
            </a:r>
            <a:r>
              <a:rPr lang="en-US" sz="2000" i="1" dirty="0"/>
              <a:t>Applications </a:t>
            </a:r>
            <a:r>
              <a:rPr lang="en-US" sz="2000" dirty="0"/>
              <a:t>to </a:t>
            </a:r>
            <a:r>
              <a:rPr lang="en-US" sz="2000" i="1" dirty="0"/>
              <a:t>Many</a:t>
            </a:r>
            <a:r>
              <a:rPr lang="en-US" sz="2000" dirty="0"/>
              <a:t>-</a:t>
            </a:r>
            <a:r>
              <a:rPr lang="en-US" sz="2000" i="1" dirty="0"/>
              <a:t>Body Problems</a:t>
            </a:r>
            <a:r>
              <a:rPr lang="en-US" sz="2000" dirty="0"/>
              <a:t>, </a:t>
            </a:r>
            <a:r>
              <a:rPr lang="en-US" sz="2000" dirty="0" err="1"/>
              <a:t>Commun</a:t>
            </a:r>
            <a:r>
              <a:rPr lang="en-US" sz="2000" dirty="0"/>
              <a:t>. </a:t>
            </a:r>
            <a:r>
              <a:rPr lang="fr-FR" sz="2000" dirty="0"/>
              <a:t>Math. Phys. Vol. 51. pp. 183-190, 1976</a:t>
            </a:r>
            <a:r>
              <a:rPr lang="fr-FR" sz="2000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 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Barthel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Y. Zhang</a:t>
            </a:r>
            <a:r>
              <a:rPr lang="en-US" sz="2000" dirty="0"/>
              <a:t>, </a:t>
            </a:r>
            <a:r>
              <a:rPr lang="en-US" sz="2000" i="1" dirty="0"/>
              <a:t>Optimized Lie-Trotter-Suzuki decompositions for two and three non-commuting terms</a:t>
            </a:r>
            <a:r>
              <a:rPr lang="en-US" sz="2000" dirty="0"/>
              <a:t>, </a:t>
            </a:r>
            <a:r>
              <a:rPr lang="en-US" sz="2000" dirty="0">
                <a:hlinkClick r:id="rId2" tooltip="Go to Annals of Physics on ScienceDirect"/>
              </a:rPr>
              <a:t>Annals of Physics</a:t>
            </a:r>
            <a:r>
              <a:rPr lang="en-US" sz="2000" dirty="0"/>
              <a:t>. </a:t>
            </a:r>
            <a:r>
              <a:rPr lang="fr-FR" sz="2000" dirty="0">
                <a:hlinkClick r:id="rId3" tooltip="Go to table of contents for this volume/issue"/>
              </a:rPr>
              <a:t>Vol. 418</a:t>
            </a:r>
            <a:r>
              <a:rPr lang="fr-FR" sz="2000" dirty="0"/>
              <a:t>, 2020.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74031" y="1075656"/>
            <a:ext cx="7559841" cy="705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Présentation </a:t>
            </a:r>
            <a:r>
              <a:rPr lang="fr-FR" dirty="0"/>
              <a:t>synthétique des </a:t>
            </a:r>
            <a:r>
              <a:rPr lang="fr-FR" dirty="0" err="1"/>
              <a:t>Hamiltoniens</a:t>
            </a:r>
            <a:r>
              <a:rPr lang="fr-FR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14464" y="1690082"/>
            <a:ext cx="9644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 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Hadfiled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the representation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Boolean and real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functions as Hamiltonians for quantum computing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2018, 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arXiv:1804.09130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49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003884" y="317584"/>
            <a:ext cx="6481011" cy="70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/>
              <a:t>Références bibliographiques</a:t>
            </a:r>
            <a:endParaRPr lang="fr-FR" sz="4000" b="1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49676" y="1102344"/>
            <a:ext cx="7559841" cy="705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Introduction au quantique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86" y="1736360"/>
            <a:ext cx="4616802" cy="50433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490063" y="2166071"/>
            <a:ext cx="531106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u="sng" dirty="0" err="1"/>
              <a:t>Eric</a:t>
            </a:r>
            <a:r>
              <a:rPr lang="fr-FR" sz="2000" u="sng" dirty="0"/>
              <a:t> </a:t>
            </a:r>
            <a:r>
              <a:rPr lang="fr-FR" sz="2000" u="sng" dirty="0" smtClean="0"/>
              <a:t>Bourreau,</a:t>
            </a:r>
            <a:r>
              <a:rPr lang="fr-FR" sz="2000" dirty="0"/>
              <a:t> </a:t>
            </a:r>
            <a:r>
              <a:rPr lang="fr-FR" sz="2000" u="sng" dirty="0"/>
              <a:t>Gérard </a:t>
            </a:r>
            <a:r>
              <a:rPr lang="fr-FR" sz="2000" u="sng" dirty="0" smtClean="0"/>
              <a:t>Fleury, Philippe Lacomme</a:t>
            </a:r>
            <a:r>
              <a:rPr lang="fr-FR" sz="2000" dirty="0"/>
              <a:t> </a:t>
            </a:r>
            <a:endParaRPr lang="fr-FR" sz="2000" dirty="0" smtClean="0">
              <a:solidFill>
                <a:srgbClr val="232323"/>
              </a:solidFill>
              <a:latin typeface="Roboto" panose="02000000000000000000" pitchFamily="2" charset="0"/>
            </a:endParaRPr>
          </a:p>
          <a:p>
            <a:r>
              <a:rPr lang="fr-FR" sz="2000" dirty="0" smtClean="0">
                <a:solidFill>
                  <a:srgbClr val="232323"/>
                </a:solidFill>
                <a:latin typeface="Roboto" panose="02000000000000000000" pitchFamily="2" charset="0"/>
              </a:rPr>
              <a:t>Introduction </a:t>
            </a:r>
            <a:r>
              <a:rPr lang="fr-FR" sz="2000" dirty="0">
                <a:solidFill>
                  <a:srgbClr val="232323"/>
                </a:solidFill>
                <a:latin typeface="Roboto" panose="02000000000000000000" pitchFamily="2" charset="0"/>
              </a:rPr>
              <a:t>à l'informatique </a:t>
            </a:r>
            <a:r>
              <a:rPr lang="fr-FR" sz="2000" dirty="0" smtClean="0">
                <a:solidFill>
                  <a:srgbClr val="232323"/>
                </a:solidFill>
                <a:latin typeface="Roboto" panose="02000000000000000000" pitchFamily="2" charset="0"/>
              </a:rPr>
              <a:t>quantique</a:t>
            </a:r>
          </a:p>
          <a:p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Editeur : </a:t>
            </a:r>
            <a:r>
              <a:rPr lang="fr-FR" sz="2000" u="sng" dirty="0">
                <a:hlinkClick r:id="rId3"/>
              </a:rPr>
              <a:t>Eyrolles</a:t>
            </a:r>
            <a:endParaRPr lang="fr-FR" sz="2000" dirty="0" smtClean="0"/>
          </a:p>
          <a:p>
            <a:r>
              <a:rPr lang="fr-FR" sz="2000" dirty="0" smtClean="0"/>
              <a:t>ISBN : 2416006533</a:t>
            </a:r>
          </a:p>
          <a:p>
            <a:r>
              <a:rPr lang="fr-FR" sz="2000" dirty="0" smtClean="0"/>
              <a:t>Date : 07/04/2022</a:t>
            </a:r>
            <a:endParaRPr lang="fr-FR" sz="2000" b="0" i="0" dirty="0">
              <a:solidFill>
                <a:srgbClr val="23232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739588" y="200297"/>
                <a:ext cx="10614212" cy="6278879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fr-FR" sz="3200" b="1" dirty="0" smtClean="0"/>
                  <a:t>Action de deux portes simples</a:t>
                </a:r>
              </a:p>
              <a:p>
                <a:pPr marL="0" indent="0" algn="ctr">
                  <a:buNone/>
                </a:pPr>
                <a:endParaRPr lang="fr-FR" sz="3200" b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⟩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⟩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+|1⟩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=|+⟩</m:t>
                      </m:r>
                    </m:oMath>
                  </m:oMathPara>
                </a14:m>
                <a:endParaRPr lang="fr-FR" dirty="0" smtClean="0"/>
              </a:p>
              <a:p>
                <a:pPr marL="0" indent="0" algn="ctr">
                  <a:buNone/>
                </a:pPr>
                <a:endParaRPr lang="fr-FR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⟩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⟩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|1⟩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fr-FR" dirty="0"/>
              </a:p>
              <a:p>
                <a:pPr marL="0" indent="0" algn="ctr">
                  <a:buNone/>
                </a:pPr>
                <a:endParaRPr lang="fr-FR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⟩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fr-FR" dirty="0"/>
              </a:p>
              <a:p>
                <a:pPr marL="0" indent="0" algn="ctr">
                  <a:buNone/>
                </a:pPr>
                <a:endParaRPr lang="fr-FR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⟩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fr-FR" dirty="0" smtClean="0"/>
              </a:p>
              <a:p>
                <a:pPr marL="0" indent="0" algn="ctr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Remarque 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𝐼𝑑</m:t>
                    </m:r>
                  </m:oMath>
                </a14:m>
                <a:r>
                  <a:rPr lang="fr-FR" dirty="0" smtClean="0"/>
                  <a:t> 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𝐼𝑑</m:t>
                    </m:r>
                  </m:oMath>
                </a14:m>
                <a:endParaRPr lang="fr-FR" dirty="0"/>
              </a:p>
              <a:p>
                <a:pPr marL="0" indent="0" algn="ctr">
                  <a:buNone/>
                </a:pPr>
                <a:endParaRPr lang="fr-FR" dirty="0"/>
              </a:p>
              <a:p>
                <a:pPr marL="0" indent="0" algn="ctr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9588" y="200297"/>
                <a:ext cx="10614212" cy="6278879"/>
              </a:xfrm>
              <a:blipFill>
                <a:blip r:embed="rId2"/>
                <a:stretch>
                  <a:fillRect l="-1148" t="-2621" b="-17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22" y="657497"/>
            <a:ext cx="649980" cy="9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739588" y="376518"/>
                <a:ext cx="10614212" cy="58004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fr-FR" sz="3200" b="1" dirty="0" smtClean="0"/>
                  <a:t>Produit tensoriel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smtClean="0"/>
                  <a:t>Si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dirty="0" smtClean="0"/>
                  <a:t> 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e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dirty="0" smtClean="0"/>
                  <a:t> sont deux </a:t>
                </a:r>
                <a:r>
                  <a:rPr lang="fr-FR" dirty="0" err="1" smtClean="0"/>
                  <a:t>Qubits</a:t>
                </a:r>
                <a:r>
                  <a:rPr lang="fr-FR" dirty="0" smtClean="0"/>
                  <a:t>, on pose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fr-F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fr-FR" i="1" dirty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fr-FR" i="1" dirty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fr-F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fr-FR" i="1" dirty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fr-FR" i="1" dirty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i="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latin typeface="+mj-lt"/>
                  </a:rPr>
                  <a:t>De même pour deux matrices 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𝐼𝑑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 smtClean="0">
                    <a:latin typeface="+mj-lt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 smtClean="0"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endParaRPr lang="fr-FR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𝐼𝑑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e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fr-FR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9588" y="376518"/>
                <a:ext cx="10614212" cy="5800445"/>
              </a:xfrm>
              <a:blipFill>
                <a:blip r:embed="rId2"/>
                <a:stretch>
                  <a:fillRect l="-1148" t="-2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18346" y="827707"/>
                <a:ext cx="1505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smtClean="0"/>
                  <a:t>Action de 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 panose="02040503050406030204" pitchFamily="18" charset="0"/>
                      </a:rPr>
                      <m:t>𝑪𝑿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346" y="827707"/>
                <a:ext cx="1505540" cy="369332"/>
              </a:xfrm>
              <a:prstGeom prst="rect">
                <a:avLst/>
              </a:prstGeom>
              <a:blipFill>
                <a:blip r:embed="rId2"/>
                <a:stretch>
                  <a:fillRect l="-3644"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93885" y="1327665"/>
                <a:ext cx="8572988" cy="2161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𝐶𝑋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e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e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eqArr>
                            </m:e>
                          </m:d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eqArr>
                            </m:e>
                          </m:d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85" y="1327665"/>
                <a:ext cx="8572988" cy="21616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0628" y="3619908"/>
                <a:ext cx="10859588" cy="2807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𝐶𝑋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eqArr>
                            </m:e>
                          </m:d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eqArr>
                            </m:e>
                          </m:d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</m:e>
                      </m:d>
                    </m:oMath>
                  </m:oMathPara>
                </a14:m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e>
                              <m:r>
                                <a:rPr lang="fr-FR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eqArr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e>
                              <m:r>
                                <a:rPr lang="fr-FR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eqArr>
                        </m:e>
                      </m:d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e>
                              <m:r>
                                <a:rPr lang="fr-FR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 smtClean="0"/>
              </a:p>
              <a:p>
                <a:endParaRPr lang="fr-FR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𝑪𝑿</m:t>
                    </m:r>
                  </m:oMath>
                </a14:m>
                <a:r>
                  <a:rPr lang="fr-FR" sz="2400" b="1" dirty="0" smtClean="0"/>
                  <a:t> est une porte conditionnelle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" y="3619908"/>
                <a:ext cx="10859588" cy="2807948"/>
              </a:xfrm>
              <a:prstGeom prst="rect">
                <a:avLst/>
              </a:prstGeom>
              <a:blipFill>
                <a:blip r:embed="rId4"/>
                <a:stretch>
                  <a:fillRect b="-41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16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Matrices particulières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 smtClean="0"/>
                  <a:t>Une matrice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 smtClean="0"/>
                  <a:t> est Hermitienne si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Soit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̅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 smtClean="0"/>
                  <a:t>. 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C’est le cas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fr-FR" dirty="0" smtClean="0"/>
                  <a:t> et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fr-FR" dirty="0" smtClean="0"/>
              </a:p>
              <a:p>
                <a:pPr marL="0" indent="0" algn="ctr">
                  <a:buNone/>
                </a:pPr>
                <a:endParaRPr lang="fr-FR" dirty="0"/>
              </a:p>
              <a:p>
                <a:pPr marL="0" indent="0" algn="ctr">
                  <a:buNone/>
                </a:pPr>
                <a:r>
                  <a:rPr lang="fr-FR" dirty="0" smtClean="0"/>
                  <a:t>Une matrice Hermitienne est diagonalisable </a:t>
                </a:r>
              </a:p>
              <a:p>
                <a:pPr marL="0" indent="0" algn="ctr">
                  <a:buNone/>
                </a:pPr>
                <a:r>
                  <a:rPr lang="fr-FR" dirty="0" smtClean="0"/>
                  <a:t>et ses valeurs propres sont réelles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18414"/>
          </a:xfrm>
        </p:spPr>
        <p:txBody>
          <a:bodyPr/>
          <a:lstStyle/>
          <a:p>
            <a:r>
              <a:rPr lang="fr-FR" b="1" dirty="0" smtClean="0"/>
              <a:t>Ne pas penser en binaire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6936-4588-4BC6-A44E-007E15D5E6DA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959" y="1041629"/>
            <a:ext cx="1835219" cy="17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881</Words>
  <Application>Microsoft Office PowerPoint</Application>
  <PresentationFormat>Grand écran</PresentationFormat>
  <Paragraphs>653</Paragraphs>
  <Slides>49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60" baseType="lpstr">
      <vt:lpstr>Arial</vt:lpstr>
      <vt:lpstr>Brush Script MT</vt:lpstr>
      <vt:lpstr>Calibri</vt:lpstr>
      <vt:lpstr>Calibri Light</vt:lpstr>
      <vt:lpstr>Cambria Math</vt:lpstr>
      <vt:lpstr>Consolas</vt:lpstr>
      <vt:lpstr>Roboto</vt:lpstr>
      <vt:lpstr>Times New Roman</vt:lpstr>
      <vt:lpstr>Wingdings</vt:lpstr>
      <vt:lpstr>Thème Office</vt:lpstr>
      <vt:lpstr>Visio.Drawing.15</vt:lpstr>
      <vt:lpstr>Recuit Simulé Quantique</vt:lpstr>
      <vt:lpstr>Physique Quantique</vt:lpstr>
      <vt:lpstr>Fragments de modèle</vt:lpstr>
      <vt:lpstr>Présentation PowerPoint</vt:lpstr>
      <vt:lpstr>Présentation PowerPoint</vt:lpstr>
      <vt:lpstr>Présentation PowerPoint</vt:lpstr>
      <vt:lpstr>Présentation PowerPoint</vt:lpstr>
      <vt:lpstr>Matrices particulières</vt:lpstr>
      <vt:lpstr>Ne pas penser en binaire</vt:lpstr>
      <vt:lpstr>Lancer d’une pièce déséquilibrée</vt:lpstr>
      <vt:lpstr>H=1/√2.(■8(1&amp;1@1&amp;-1)), P=(■8(1&amp;0@0&amp;e^iλ )) et CP(λ)=(■8(1&amp;0&amp;0&amp;0@0&amp;1&amp;0&amp;0@0&amp;0&amp;1&amp;0@0&amp;0&amp;0&amp;e^iλ ))</vt:lpstr>
      <vt:lpstr>Présentation PowerPoint</vt:lpstr>
      <vt:lpstr>Présentation PowerPoint</vt:lpstr>
      <vt:lpstr>Présentation PowerPoint</vt:lpstr>
      <vt:lpstr>Code Python</vt:lpstr>
      <vt:lpstr>Test : λ=π/2</vt:lpstr>
      <vt:lpstr>Valeurs théoriques/valeurs numériques</vt:lpstr>
      <vt:lpstr>Conclusion</vt:lpstr>
      <vt:lpstr>Optimisation adiabatique</vt:lpstr>
      <vt:lpstr>Différences entre recuit simulé  et optimisation adiabatique</vt:lpstr>
      <vt:lpstr>Calcul adiabatique</vt:lpstr>
      <vt:lpstr>Approximation d’une intégrale</vt:lpstr>
      <vt:lpstr>Présentation PowerPoint</vt:lpstr>
      <vt:lpstr>Vocabulaire</vt:lpstr>
      <vt:lpstr>Notre but</vt:lpstr>
      <vt:lpstr>Présentation PowerPoint</vt:lpstr>
      <vt:lpstr>Calcul adiabatique : approche itérative</vt:lpstr>
      <vt:lpstr>Présentation PowerPoint</vt:lpstr>
      <vt:lpstr>Présentation PowerPoint</vt:lpstr>
      <vt:lpstr>Présentation PowerPoint</vt:lpstr>
      <vt:lpstr>Mise en œuvre sur un problème 3-SAT  Il reste à déterminer l’Hamiltonien H_P correspondant à notre problème</vt:lpstr>
      <vt:lpstr>Présentation PowerPoint</vt:lpstr>
      <vt:lpstr>Les solutions dans le monde « classique »</vt:lpstr>
      <vt:lpstr>Les solutions dans le monde « quantique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problème 3-SAT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Lancer d’une pièce déséquilibrée</dc:title>
  <dc:creator>Gerard</dc:creator>
  <cp:lastModifiedBy>gefleury</cp:lastModifiedBy>
  <cp:revision>206</cp:revision>
  <dcterms:created xsi:type="dcterms:W3CDTF">2022-03-21T10:42:11Z</dcterms:created>
  <dcterms:modified xsi:type="dcterms:W3CDTF">2022-05-11T14:47:37Z</dcterms:modified>
</cp:coreProperties>
</file>